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26"/>
  </p:notesMasterIdLst>
  <p:handoutMasterIdLst>
    <p:handoutMasterId r:id="rId27"/>
  </p:handoutMasterIdLst>
  <p:sldIdLst>
    <p:sldId id="259" r:id="rId3"/>
    <p:sldId id="293" r:id="rId4"/>
    <p:sldId id="263" r:id="rId5"/>
    <p:sldId id="258" r:id="rId6"/>
    <p:sldId id="257" r:id="rId7"/>
    <p:sldId id="279" r:id="rId8"/>
    <p:sldId id="262" r:id="rId9"/>
    <p:sldId id="264" r:id="rId10"/>
    <p:sldId id="256" r:id="rId11"/>
    <p:sldId id="265" r:id="rId12"/>
    <p:sldId id="266" r:id="rId13"/>
    <p:sldId id="267" r:id="rId14"/>
    <p:sldId id="283" r:id="rId15"/>
    <p:sldId id="268" r:id="rId16"/>
    <p:sldId id="269" r:id="rId17"/>
    <p:sldId id="270" r:id="rId18"/>
    <p:sldId id="271" r:id="rId19"/>
    <p:sldId id="272" r:id="rId20"/>
    <p:sldId id="273" r:id="rId21"/>
    <p:sldId id="274" r:id="rId22"/>
    <p:sldId id="275" r:id="rId23"/>
    <p:sldId id="284" r:id="rId24"/>
    <p:sldId id="285"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E22"/>
    <a:srgbClr val="2DA1E5"/>
    <a:srgbClr val="FD6666"/>
    <a:srgbClr val="F2ED71"/>
    <a:srgbClr val="F4E256"/>
    <a:srgbClr val="4F4D23"/>
    <a:srgbClr val="00A1BC"/>
    <a:srgbClr val="52C0D3"/>
    <a:srgbClr val="67B9E1"/>
    <a:srgbClr val="E9F7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4660"/>
  </p:normalViewPr>
  <p:slideViewPr>
    <p:cSldViewPr snapToGrid="0" snapToObjects="1">
      <p:cViewPr varScale="1">
        <p:scale>
          <a:sx n="90" d="100"/>
          <a:sy n="90" d="100"/>
        </p:scale>
        <p:origin x="1194" y="84"/>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6D3EF-D0AF-48FE-B563-4FF6A4B4628B}" type="doc">
      <dgm:prSet loTypeId="urn:microsoft.com/office/officeart/2005/8/layout/hChevron3" loCatId="process" qsTypeId="urn:microsoft.com/office/officeart/2005/8/quickstyle/simple1" qsCatId="simple" csTypeId="urn:microsoft.com/office/officeart/2005/8/colors/accent1_2" csCatId="accent1" phldr="1"/>
      <dgm:spPr/>
    </dgm:pt>
    <dgm:pt modelId="{913865C5-0CDE-497A-8E19-0D4AC53585BE}">
      <dgm:prSet phldrT="[Text]" custT="1"/>
      <dgm:spPr/>
      <dgm:t>
        <a:bodyPr/>
        <a:lstStyle/>
        <a:p>
          <a:pPr marL="0" algn="ctr" defTabSz="914400" rtl="0" eaLnBrk="1" latinLnBrk="0" hangingPunct="1"/>
          <a:r>
            <a:rPr lang="en-GB" sz="1200" b="1" kern="1200" dirty="0">
              <a:solidFill>
                <a:schemeClr val="bg1"/>
              </a:solidFill>
              <a:latin typeface="+mj-lt"/>
              <a:ea typeface="Source Sans Pro" panose="020B0503030403020204" pitchFamily="34" charset="0"/>
              <a:cs typeface="+mn-cs"/>
            </a:rPr>
            <a:t>Q1</a:t>
          </a:r>
        </a:p>
      </dgm:t>
    </dgm:pt>
    <dgm:pt modelId="{8F248CC9-E920-4A3E-B990-71A66AD9E0A9}" type="parTrans" cxnId="{2D559635-1E64-4E0D-BC96-A95F9E8501A9}">
      <dgm:prSet/>
      <dgm:spPr/>
      <dgm:t>
        <a:bodyPr/>
        <a:lstStyle/>
        <a:p>
          <a:endParaRPr lang="en-GB" sz="1200">
            <a:latin typeface="+mj-lt"/>
          </a:endParaRPr>
        </a:p>
      </dgm:t>
    </dgm:pt>
    <dgm:pt modelId="{49BFFB97-B00A-4D8C-8A02-D02D35EFB69C}" type="sibTrans" cxnId="{2D559635-1E64-4E0D-BC96-A95F9E8501A9}">
      <dgm:prSet/>
      <dgm:spPr/>
      <dgm:t>
        <a:bodyPr/>
        <a:lstStyle/>
        <a:p>
          <a:endParaRPr lang="en-GB" sz="1200">
            <a:latin typeface="+mj-lt"/>
          </a:endParaRPr>
        </a:p>
      </dgm:t>
    </dgm:pt>
    <dgm:pt modelId="{5EEC3771-2E93-429B-BC39-00D7B8DEE8B3}">
      <dgm:prSet phldrT="[Text]" custT="1"/>
      <dgm:spPr/>
      <dgm:t>
        <a:bodyPr/>
        <a:lstStyle/>
        <a:p>
          <a:pPr marL="0" lvl="0" indent="0" algn="ctr" defTabSz="914400" rtl="0" eaLnBrk="1" latinLnBrk="0" hangingPunct="1">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Q2</a:t>
          </a:r>
        </a:p>
      </dgm:t>
    </dgm:pt>
    <dgm:pt modelId="{BC1F5E45-CCE5-4D93-A2F7-00A43BD2DE85}" type="parTrans" cxnId="{8C32C3F8-2619-436D-8B8B-72D97C26FCE7}">
      <dgm:prSet/>
      <dgm:spPr/>
      <dgm:t>
        <a:bodyPr/>
        <a:lstStyle/>
        <a:p>
          <a:endParaRPr lang="en-GB" sz="1200">
            <a:latin typeface="+mj-lt"/>
          </a:endParaRPr>
        </a:p>
      </dgm:t>
    </dgm:pt>
    <dgm:pt modelId="{2481880A-2891-4A0D-A09F-91A3254D43A4}" type="sibTrans" cxnId="{8C32C3F8-2619-436D-8B8B-72D97C26FCE7}">
      <dgm:prSet/>
      <dgm:spPr/>
      <dgm:t>
        <a:bodyPr/>
        <a:lstStyle/>
        <a:p>
          <a:endParaRPr lang="en-GB" sz="1200">
            <a:latin typeface="+mj-lt"/>
          </a:endParaRPr>
        </a:p>
      </dgm:t>
    </dgm:pt>
    <dgm:pt modelId="{4DD7C557-C438-4883-85D7-385525226C37}">
      <dgm:prSet phldrT="[Text]" custT="1"/>
      <dgm:spPr/>
      <dgm:t>
        <a:bodyPr/>
        <a:lstStyle/>
        <a:p>
          <a:r>
            <a:rPr lang="en-GB" sz="1200" b="1" kern="1200" dirty="0">
              <a:solidFill>
                <a:prstClr val="white"/>
              </a:solidFill>
              <a:latin typeface="+mj-lt"/>
              <a:ea typeface="Source Sans Pro" panose="020B0503030403020204" pitchFamily="34" charset="0"/>
              <a:cs typeface="+mn-cs"/>
            </a:rPr>
            <a:t>Q3</a:t>
          </a:r>
        </a:p>
      </dgm:t>
    </dgm:pt>
    <dgm:pt modelId="{F098AAF9-7C9F-45F2-AD42-FDF2B10CB988}" type="parTrans" cxnId="{72E8608B-CA9B-4183-9381-1C9CA624E21E}">
      <dgm:prSet/>
      <dgm:spPr/>
      <dgm:t>
        <a:bodyPr/>
        <a:lstStyle/>
        <a:p>
          <a:endParaRPr lang="en-GB" sz="1200">
            <a:latin typeface="+mj-lt"/>
          </a:endParaRPr>
        </a:p>
      </dgm:t>
    </dgm:pt>
    <dgm:pt modelId="{94B273BE-0F6E-46DF-9694-23866FF96D8C}" type="sibTrans" cxnId="{72E8608B-CA9B-4183-9381-1C9CA624E21E}">
      <dgm:prSet/>
      <dgm:spPr/>
      <dgm:t>
        <a:bodyPr/>
        <a:lstStyle/>
        <a:p>
          <a:endParaRPr lang="en-GB" sz="1200">
            <a:latin typeface="+mj-lt"/>
          </a:endParaRPr>
        </a:p>
      </dgm:t>
    </dgm:pt>
    <dgm:pt modelId="{A796CD00-DF52-4217-AB45-8336FD81C004}">
      <dgm:prSet phldrT="[Text]" custT="1"/>
      <dgm:spPr/>
      <dgm:t>
        <a:bodyPr/>
        <a:lstStyle/>
        <a:p>
          <a:r>
            <a:rPr lang="en-GB" sz="1200" b="1" kern="1200" dirty="0">
              <a:solidFill>
                <a:prstClr val="white"/>
              </a:solidFill>
              <a:latin typeface="+mj-lt"/>
              <a:ea typeface="Source Sans Pro" panose="020B0503030403020204" pitchFamily="34" charset="0"/>
              <a:cs typeface="+mn-cs"/>
            </a:rPr>
            <a:t>Q4</a:t>
          </a:r>
        </a:p>
      </dgm:t>
    </dgm:pt>
    <dgm:pt modelId="{093E955E-07F7-4E76-BF6C-54B7CE20D311}" type="parTrans" cxnId="{6A92171F-7C67-4E79-942D-649FCD8E6873}">
      <dgm:prSet/>
      <dgm:spPr/>
      <dgm:t>
        <a:bodyPr/>
        <a:lstStyle/>
        <a:p>
          <a:endParaRPr lang="en-GB" sz="1200">
            <a:latin typeface="+mj-lt"/>
          </a:endParaRPr>
        </a:p>
      </dgm:t>
    </dgm:pt>
    <dgm:pt modelId="{48C7A399-6AB4-4752-A34A-DBA611672AC4}" type="sibTrans" cxnId="{6A92171F-7C67-4E79-942D-649FCD8E6873}">
      <dgm:prSet/>
      <dgm:spPr/>
      <dgm:t>
        <a:bodyPr/>
        <a:lstStyle/>
        <a:p>
          <a:endParaRPr lang="en-GB" sz="1200">
            <a:latin typeface="+mj-lt"/>
          </a:endParaRPr>
        </a:p>
      </dgm:t>
    </dgm:pt>
    <dgm:pt modelId="{BBEA8170-0AF3-4370-9949-1A346F2A5C33}">
      <dgm:prSet phldrT="[Text]" custT="1"/>
      <dgm:spPr/>
      <dgm:t>
        <a:bodyPr/>
        <a:lstStyle/>
        <a:p>
          <a:r>
            <a:rPr lang="en-GB" sz="1200" b="1" kern="1200" dirty="0">
              <a:solidFill>
                <a:prstClr val="white"/>
              </a:solidFill>
              <a:latin typeface="+mj-lt"/>
              <a:ea typeface="Source Sans Pro" panose="020B0503030403020204" pitchFamily="34" charset="0"/>
              <a:cs typeface="+mn-cs"/>
            </a:rPr>
            <a:t>Q1</a:t>
          </a:r>
        </a:p>
      </dgm:t>
    </dgm:pt>
    <dgm:pt modelId="{1AB717C1-86AF-4F58-9829-B8E29A6DCB15}" type="parTrans" cxnId="{5F166342-4A9F-4D0E-B0FF-DAEE3992EF6F}">
      <dgm:prSet/>
      <dgm:spPr/>
      <dgm:t>
        <a:bodyPr/>
        <a:lstStyle/>
        <a:p>
          <a:endParaRPr lang="en-GB" sz="1200">
            <a:latin typeface="+mj-lt"/>
          </a:endParaRPr>
        </a:p>
      </dgm:t>
    </dgm:pt>
    <dgm:pt modelId="{C043E97C-13B7-40FA-9E26-9A583E0F51B0}" type="sibTrans" cxnId="{5F166342-4A9F-4D0E-B0FF-DAEE3992EF6F}">
      <dgm:prSet/>
      <dgm:spPr/>
      <dgm:t>
        <a:bodyPr/>
        <a:lstStyle/>
        <a:p>
          <a:endParaRPr lang="en-GB" sz="1200">
            <a:latin typeface="+mj-lt"/>
          </a:endParaRPr>
        </a:p>
      </dgm:t>
    </dgm:pt>
    <dgm:pt modelId="{44F348A1-61F1-4D8C-912F-1B431169964D}">
      <dgm:prSet phldrT="[Text]" custT="1"/>
      <dgm:spPr/>
      <dgm:t>
        <a:bodyPr/>
        <a:lstStyle/>
        <a:p>
          <a:r>
            <a:rPr lang="en-GB" sz="1200" b="1" kern="1200" dirty="0">
              <a:solidFill>
                <a:prstClr val="white"/>
              </a:solidFill>
              <a:latin typeface="+mj-lt"/>
              <a:ea typeface="Source Sans Pro" panose="020B0503030403020204" pitchFamily="34" charset="0"/>
              <a:cs typeface="+mn-cs"/>
            </a:rPr>
            <a:t>Q2</a:t>
          </a:r>
        </a:p>
      </dgm:t>
    </dgm:pt>
    <dgm:pt modelId="{01058712-2882-4206-BE5F-002A63BC4FA4}" type="parTrans" cxnId="{A86C33D3-D3C6-43EA-A7CF-7E9CC0DFEBEF}">
      <dgm:prSet/>
      <dgm:spPr/>
      <dgm:t>
        <a:bodyPr/>
        <a:lstStyle/>
        <a:p>
          <a:endParaRPr lang="en-GB" sz="1200">
            <a:latin typeface="+mj-lt"/>
          </a:endParaRPr>
        </a:p>
      </dgm:t>
    </dgm:pt>
    <dgm:pt modelId="{3BDD3204-A640-41D4-AA05-ABA03C30AA1D}" type="sibTrans" cxnId="{A86C33D3-D3C6-43EA-A7CF-7E9CC0DFEBEF}">
      <dgm:prSet/>
      <dgm:spPr/>
      <dgm:t>
        <a:bodyPr/>
        <a:lstStyle/>
        <a:p>
          <a:endParaRPr lang="en-GB" sz="1200">
            <a:latin typeface="+mj-lt"/>
          </a:endParaRPr>
        </a:p>
      </dgm:t>
    </dgm:pt>
    <dgm:pt modelId="{E9F31E0D-6A1A-4C4A-A8DB-70C563D7107A}">
      <dgm:prSet phldrT="[Text]" custT="1"/>
      <dgm:spPr/>
      <dgm:t>
        <a:bodyPr/>
        <a:lstStyle/>
        <a:p>
          <a:r>
            <a:rPr lang="en-GB" sz="1200" b="1" kern="1200" dirty="0">
              <a:solidFill>
                <a:prstClr val="white"/>
              </a:solidFill>
              <a:latin typeface="+mj-lt"/>
              <a:ea typeface="Source Sans Pro" panose="020B0503030403020204" pitchFamily="34" charset="0"/>
              <a:cs typeface="+mn-cs"/>
            </a:rPr>
            <a:t>Q3</a:t>
          </a:r>
        </a:p>
      </dgm:t>
    </dgm:pt>
    <dgm:pt modelId="{A53F0B91-C588-4183-B37D-91590ACC82AB}" type="parTrans" cxnId="{8AEEFAE3-0A61-42E5-8896-4EAF539010CB}">
      <dgm:prSet/>
      <dgm:spPr/>
      <dgm:t>
        <a:bodyPr/>
        <a:lstStyle/>
        <a:p>
          <a:endParaRPr lang="en-GB" sz="1200">
            <a:latin typeface="+mj-lt"/>
          </a:endParaRPr>
        </a:p>
      </dgm:t>
    </dgm:pt>
    <dgm:pt modelId="{7A8D8E19-340D-4E17-B837-F7C6361B332C}" type="sibTrans" cxnId="{8AEEFAE3-0A61-42E5-8896-4EAF539010CB}">
      <dgm:prSet/>
      <dgm:spPr/>
      <dgm:t>
        <a:bodyPr/>
        <a:lstStyle/>
        <a:p>
          <a:endParaRPr lang="en-GB" sz="1200">
            <a:latin typeface="+mj-lt"/>
          </a:endParaRPr>
        </a:p>
      </dgm:t>
    </dgm:pt>
    <dgm:pt modelId="{C2CC6FF0-B906-4047-94C9-8BA63644318A}">
      <dgm:prSet phldrT="[Text]" custT="1"/>
      <dgm:spPr/>
      <dgm:t>
        <a:bodyPr/>
        <a:lstStyle/>
        <a:p>
          <a:r>
            <a:rPr lang="en-GB" sz="1200" b="1" kern="1200" dirty="0">
              <a:solidFill>
                <a:prstClr val="white"/>
              </a:solidFill>
              <a:latin typeface="+mj-lt"/>
              <a:ea typeface="Source Sans Pro" panose="020B0503030403020204" pitchFamily="34" charset="0"/>
              <a:cs typeface="+mn-cs"/>
            </a:rPr>
            <a:t>Q4</a:t>
          </a:r>
        </a:p>
      </dgm:t>
    </dgm:pt>
    <dgm:pt modelId="{AD09A65E-CF5E-4EED-B6F0-31D95A43FC21}" type="parTrans" cxnId="{4BD07892-8A27-4A0F-9ECF-57700573F549}">
      <dgm:prSet/>
      <dgm:spPr/>
      <dgm:t>
        <a:bodyPr/>
        <a:lstStyle/>
        <a:p>
          <a:endParaRPr lang="en-GB" sz="1200">
            <a:latin typeface="+mj-lt"/>
          </a:endParaRPr>
        </a:p>
      </dgm:t>
    </dgm:pt>
    <dgm:pt modelId="{C4949279-35F9-4A2E-A064-CCAE275D29C0}" type="sibTrans" cxnId="{4BD07892-8A27-4A0F-9ECF-57700573F549}">
      <dgm:prSet/>
      <dgm:spPr/>
      <dgm:t>
        <a:bodyPr/>
        <a:lstStyle/>
        <a:p>
          <a:endParaRPr lang="en-GB" sz="1200">
            <a:latin typeface="+mj-lt"/>
          </a:endParaRPr>
        </a:p>
      </dgm:t>
    </dgm:pt>
    <dgm:pt modelId="{E5CD4A6C-160D-4484-8CBB-74EA8071AC10}">
      <dgm:prSet phldrT="[Text]" custT="1"/>
      <dgm:spPr/>
      <dgm:t>
        <a:bodyPr/>
        <a:lstStyle/>
        <a:p>
          <a:r>
            <a:rPr lang="en-GB" sz="1200" b="1" kern="1200" dirty="0">
              <a:solidFill>
                <a:prstClr val="white"/>
              </a:solidFill>
              <a:latin typeface="+mj-lt"/>
              <a:ea typeface="Source Sans Pro" panose="020B0503030403020204" pitchFamily="34" charset="0"/>
              <a:cs typeface="+mn-cs"/>
            </a:rPr>
            <a:t>Q2</a:t>
          </a:r>
        </a:p>
      </dgm:t>
    </dgm:pt>
    <dgm:pt modelId="{CBCA4898-2863-45F3-9B0A-778D94D22C18}" type="parTrans" cxnId="{7B354A1C-463D-4ECB-A948-497A64B6AEFA}">
      <dgm:prSet/>
      <dgm:spPr/>
      <dgm:t>
        <a:bodyPr/>
        <a:lstStyle/>
        <a:p>
          <a:endParaRPr lang="en-GB" sz="1200">
            <a:latin typeface="+mj-lt"/>
          </a:endParaRPr>
        </a:p>
      </dgm:t>
    </dgm:pt>
    <dgm:pt modelId="{7BD159BA-1CBA-4E2C-BAEA-C6A7986B730C}" type="sibTrans" cxnId="{7B354A1C-463D-4ECB-A948-497A64B6AEFA}">
      <dgm:prSet/>
      <dgm:spPr/>
      <dgm:t>
        <a:bodyPr/>
        <a:lstStyle/>
        <a:p>
          <a:endParaRPr lang="en-GB" sz="1200">
            <a:latin typeface="+mj-lt"/>
          </a:endParaRPr>
        </a:p>
      </dgm:t>
    </dgm:pt>
    <dgm:pt modelId="{9FF10EB5-17E3-4040-A3C3-1099D79515A4}">
      <dgm:prSet phldrT="[Text]" custT="1"/>
      <dgm:spPr/>
      <dgm:t>
        <a:bodyPr/>
        <a:lstStyle/>
        <a:p>
          <a:r>
            <a:rPr lang="en-GB" sz="1200" b="1" kern="1200" dirty="0">
              <a:solidFill>
                <a:prstClr val="white"/>
              </a:solidFill>
              <a:latin typeface="+mj-lt"/>
              <a:ea typeface="Source Sans Pro" panose="020B0503030403020204" pitchFamily="34" charset="0"/>
              <a:cs typeface="+mn-cs"/>
            </a:rPr>
            <a:t>Q3</a:t>
          </a:r>
        </a:p>
      </dgm:t>
    </dgm:pt>
    <dgm:pt modelId="{38943C33-DE2B-4296-A046-0F019EBFC48E}" type="parTrans" cxnId="{9014FB37-53B9-40DD-A41D-8732D8A8A880}">
      <dgm:prSet/>
      <dgm:spPr/>
      <dgm:t>
        <a:bodyPr/>
        <a:lstStyle/>
        <a:p>
          <a:endParaRPr lang="en-GB" sz="1200">
            <a:latin typeface="+mj-lt"/>
          </a:endParaRPr>
        </a:p>
      </dgm:t>
    </dgm:pt>
    <dgm:pt modelId="{102E3E64-5635-4ED9-A6CE-73E58610E068}" type="sibTrans" cxnId="{9014FB37-53B9-40DD-A41D-8732D8A8A880}">
      <dgm:prSet/>
      <dgm:spPr/>
      <dgm:t>
        <a:bodyPr/>
        <a:lstStyle/>
        <a:p>
          <a:endParaRPr lang="en-GB" sz="1200">
            <a:latin typeface="+mj-lt"/>
          </a:endParaRPr>
        </a:p>
      </dgm:t>
    </dgm:pt>
    <dgm:pt modelId="{B0678990-DA40-49C5-9111-9A8D7FF378E6}">
      <dgm:prSet phldrT="[Text]" custT="1"/>
      <dgm:spPr/>
      <dgm:t>
        <a:bodyPr/>
        <a:lstStyle/>
        <a:p>
          <a:r>
            <a:rPr lang="en-GB" sz="1200" b="1" kern="1200" dirty="0">
              <a:solidFill>
                <a:prstClr val="white"/>
              </a:solidFill>
              <a:latin typeface="+mj-lt"/>
              <a:ea typeface="Source Sans Pro" panose="020B0503030403020204" pitchFamily="34" charset="0"/>
              <a:cs typeface="+mn-cs"/>
            </a:rPr>
            <a:t>Q4</a:t>
          </a:r>
        </a:p>
      </dgm:t>
    </dgm:pt>
    <dgm:pt modelId="{E3DC9BEE-5DDD-4302-90EE-E29763214437}" type="parTrans" cxnId="{49E8502F-B941-4BD7-A04A-CCC2EC806D9A}">
      <dgm:prSet/>
      <dgm:spPr/>
      <dgm:t>
        <a:bodyPr/>
        <a:lstStyle/>
        <a:p>
          <a:endParaRPr lang="en-GB" sz="1200">
            <a:latin typeface="+mj-lt"/>
          </a:endParaRPr>
        </a:p>
      </dgm:t>
    </dgm:pt>
    <dgm:pt modelId="{2D61DC7D-808C-4381-937E-9421BCA226B6}" type="sibTrans" cxnId="{49E8502F-B941-4BD7-A04A-CCC2EC806D9A}">
      <dgm:prSet/>
      <dgm:spPr/>
      <dgm:t>
        <a:bodyPr/>
        <a:lstStyle/>
        <a:p>
          <a:endParaRPr lang="en-GB" sz="1200">
            <a:latin typeface="+mj-lt"/>
          </a:endParaRPr>
        </a:p>
      </dgm:t>
    </dgm:pt>
    <dgm:pt modelId="{64C8D514-0CDD-4FCC-A5D7-88CA3504D72F}">
      <dgm:prSet phldrT="[Text]" custT="1"/>
      <dgm:spPr/>
      <dgm:t>
        <a:bodyPr/>
        <a:lstStyle/>
        <a:p>
          <a:r>
            <a:rPr lang="en-GB" sz="1200" b="1" kern="1200" dirty="0">
              <a:solidFill>
                <a:prstClr val="white"/>
              </a:solidFill>
              <a:latin typeface="+mj-lt"/>
              <a:ea typeface="Source Sans Pro" panose="020B0503030403020204" pitchFamily="34" charset="0"/>
              <a:cs typeface="+mn-cs"/>
            </a:rPr>
            <a:t>Q1</a:t>
          </a:r>
        </a:p>
      </dgm:t>
    </dgm:pt>
    <dgm:pt modelId="{E99CCB61-233B-42A0-8B81-CCBEDD587AEC}" type="parTrans" cxnId="{AB698B62-E924-495B-992D-65CE2144570B}">
      <dgm:prSet/>
      <dgm:spPr/>
      <dgm:t>
        <a:bodyPr/>
        <a:lstStyle/>
        <a:p>
          <a:endParaRPr lang="en-GB" sz="1200">
            <a:latin typeface="+mj-lt"/>
          </a:endParaRPr>
        </a:p>
      </dgm:t>
    </dgm:pt>
    <dgm:pt modelId="{5EBB5FE0-A014-4E3E-B4B6-E0FDAF5CBC86}" type="sibTrans" cxnId="{AB698B62-E924-495B-992D-65CE2144570B}">
      <dgm:prSet/>
      <dgm:spPr/>
      <dgm:t>
        <a:bodyPr/>
        <a:lstStyle/>
        <a:p>
          <a:endParaRPr lang="en-GB" sz="1200">
            <a:latin typeface="+mj-lt"/>
          </a:endParaRPr>
        </a:p>
      </dgm:t>
    </dgm:pt>
    <dgm:pt modelId="{B77E564E-4651-44F7-BAF6-D1FA8AD58E54}" type="pres">
      <dgm:prSet presAssocID="{AB36D3EF-D0AF-48FE-B563-4FF6A4B4628B}" presName="Name0" presStyleCnt="0">
        <dgm:presLayoutVars>
          <dgm:dir/>
          <dgm:resizeHandles val="exact"/>
        </dgm:presLayoutVars>
      </dgm:prSet>
      <dgm:spPr/>
    </dgm:pt>
    <dgm:pt modelId="{242086DE-189C-4926-95CD-02DA3A4B258E}" type="pres">
      <dgm:prSet presAssocID="{913865C5-0CDE-497A-8E19-0D4AC53585BE}" presName="parTxOnly" presStyleLbl="node1" presStyleIdx="0" presStyleCnt="12" custLinFactNeighborX="-22416" custLinFactNeighborY="-35358">
        <dgm:presLayoutVars>
          <dgm:bulletEnabled val="1"/>
        </dgm:presLayoutVars>
      </dgm:prSet>
      <dgm:spPr/>
    </dgm:pt>
    <dgm:pt modelId="{7420D16F-9A24-4001-BFFA-81D3B8915669}" type="pres">
      <dgm:prSet presAssocID="{49BFFB97-B00A-4D8C-8A02-D02D35EFB69C}" presName="parSpace" presStyleCnt="0"/>
      <dgm:spPr/>
    </dgm:pt>
    <dgm:pt modelId="{0420EDA4-50CB-46C4-8BE6-BF644EF1CDA3}" type="pres">
      <dgm:prSet presAssocID="{5EEC3771-2E93-429B-BC39-00D7B8DEE8B3}" presName="parTxOnly" presStyleLbl="node1" presStyleIdx="1" presStyleCnt="12">
        <dgm:presLayoutVars>
          <dgm:bulletEnabled val="1"/>
        </dgm:presLayoutVars>
      </dgm:prSet>
      <dgm:spPr/>
    </dgm:pt>
    <dgm:pt modelId="{2228B840-8573-4AA8-9702-FBDCBEBC2E39}" type="pres">
      <dgm:prSet presAssocID="{2481880A-2891-4A0D-A09F-91A3254D43A4}" presName="parSpace" presStyleCnt="0"/>
      <dgm:spPr/>
    </dgm:pt>
    <dgm:pt modelId="{32E03EED-B914-40E6-AE89-BE7E94050498}" type="pres">
      <dgm:prSet presAssocID="{4DD7C557-C438-4883-85D7-385525226C37}" presName="parTxOnly" presStyleLbl="node1" presStyleIdx="2" presStyleCnt="12">
        <dgm:presLayoutVars>
          <dgm:bulletEnabled val="1"/>
        </dgm:presLayoutVars>
      </dgm:prSet>
      <dgm:spPr/>
    </dgm:pt>
    <dgm:pt modelId="{831FF178-814D-44B0-BE5B-E3E330906A20}" type="pres">
      <dgm:prSet presAssocID="{94B273BE-0F6E-46DF-9694-23866FF96D8C}" presName="parSpace" presStyleCnt="0"/>
      <dgm:spPr/>
    </dgm:pt>
    <dgm:pt modelId="{66E7510A-173D-40AA-B8A8-38ADA4BDECD2}" type="pres">
      <dgm:prSet presAssocID="{A796CD00-DF52-4217-AB45-8336FD81C004}" presName="parTxOnly" presStyleLbl="node1" presStyleIdx="3" presStyleCnt="12" custLinFactY="-20343" custLinFactNeighborX="-38307" custLinFactNeighborY="-100000">
        <dgm:presLayoutVars>
          <dgm:bulletEnabled val="1"/>
        </dgm:presLayoutVars>
      </dgm:prSet>
      <dgm:spPr/>
    </dgm:pt>
    <dgm:pt modelId="{DB30A9C9-0079-498F-9C70-8DB0D6705EBB}" type="pres">
      <dgm:prSet presAssocID="{48C7A399-6AB4-4752-A34A-DBA611672AC4}" presName="parSpace" presStyleCnt="0"/>
      <dgm:spPr/>
    </dgm:pt>
    <dgm:pt modelId="{A34C2516-C6A7-4E26-AC60-A8107D9A3974}" type="pres">
      <dgm:prSet presAssocID="{BBEA8170-0AF3-4370-9949-1A346F2A5C33}" presName="parTxOnly" presStyleLbl="node1" presStyleIdx="4" presStyleCnt="12">
        <dgm:presLayoutVars>
          <dgm:bulletEnabled val="1"/>
        </dgm:presLayoutVars>
      </dgm:prSet>
      <dgm:spPr/>
    </dgm:pt>
    <dgm:pt modelId="{A71625D8-3D98-4558-A8D3-BCEF871B0FA9}" type="pres">
      <dgm:prSet presAssocID="{C043E97C-13B7-40FA-9E26-9A583E0F51B0}" presName="parSpace" presStyleCnt="0"/>
      <dgm:spPr/>
    </dgm:pt>
    <dgm:pt modelId="{04DC0F5F-3BE9-454E-BCF9-D4454B78D237}" type="pres">
      <dgm:prSet presAssocID="{44F348A1-61F1-4D8C-912F-1B431169964D}" presName="parTxOnly" presStyleLbl="node1" presStyleIdx="5" presStyleCnt="12">
        <dgm:presLayoutVars>
          <dgm:bulletEnabled val="1"/>
        </dgm:presLayoutVars>
      </dgm:prSet>
      <dgm:spPr/>
    </dgm:pt>
    <dgm:pt modelId="{06B48D2C-86DE-4804-8CF1-79102A5411B8}" type="pres">
      <dgm:prSet presAssocID="{3BDD3204-A640-41D4-AA05-ABA03C30AA1D}" presName="parSpace" presStyleCnt="0"/>
      <dgm:spPr/>
    </dgm:pt>
    <dgm:pt modelId="{43CC1AB5-A03F-4255-93DC-85C90E34AAD2}" type="pres">
      <dgm:prSet presAssocID="{E9F31E0D-6A1A-4C4A-A8DB-70C563D7107A}" presName="parTxOnly" presStyleLbl="node1" presStyleIdx="6" presStyleCnt="12" custLinFactNeighborX="-3938">
        <dgm:presLayoutVars>
          <dgm:bulletEnabled val="1"/>
        </dgm:presLayoutVars>
      </dgm:prSet>
      <dgm:spPr/>
    </dgm:pt>
    <dgm:pt modelId="{9AFEEAF5-0E2C-4C91-81FC-49110F891CE2}" type="pres">
      <dgm:prSet presAssocID="{7A8D8E19-340D-4E17-B837-F7C6361B332C}" presName="parSpace" presStyleCnt="0"/>
      <dgm:spPr/>
    </dgm:pt>
    <dgm:pt modelId="{6E0BC765-1D86-4620-9695-6273A16B68D2}" type="pres">
      <dgm:prSet presAssocID="{C2CC6FF0-B906-4047-94C9-8BA63644318A}" presName="parTxOnly" presStyleLbl="node1" presStyleIdx="7" presStyleCnt="12">
        <dgm:presLayoutVars>
          <dgm:bulletEnabled val="1"/>
        </dgm:presLayoutVars>
      </dgm:prSet>
      <dgm:spPr/>
    </dgm:pt>
    <dgm:pt modelId="{2FF30AF6-C39C-451A-B99A-D8D8307D7AE4}" type="pres">
      <dgm:prSet presAssocID="{C4949279-35F9-4A2E-A064-CCAE275D29C0}" presName="parSpace" presStyleCnt="0"/>
      <dgm:spPr/>
    </dgm:pt>
    <dgm:pt modelId="{E74EB69D-4917-45E2-9D39-3DF3BA93850F}" type="pres">
      <dgm:prSet presAssocID="{64C8D514-0CDD-4FCC-A5D7-88CA3504D72F}" presName="parTxOnly" presStyleLbl="node1" presStyleIdx="8" presStyleCnt="12">
        <dgm:presLayoutVars>
          <dgm:bulletEnabled val="1"/>
        </dgm:presLayoutVars>
      </dgm:prSet>
      <dgm:spPr/>
    </dgm:pt>
    <dgm:pt modelId="{D52EF768-DF6C-44BE-8738-C4FAF7085438}" type="pres">
      <dgm:prSet presAssocID="{5EBB5FE0-A014-4E3E-B4B6-E0FDAF5CBC86}" presName="parSpace" presStyleCnt="0"/>
      <dgm:spPr/>
    </dgm:pt>
    <dgm:pt modelId="{4900BE65-F6CC-4774-9462-97B9F7A6D314}" type="pres">
      <dgm:prSet presAssocID="{E5CD4A6C-160D-4484-8CBB-74EA8071AC10}" presName="parTxOnly" presStyleLbl="node1" presStyleIdx="9" presStyleCnt="12">
        <dgm:presLayoutVars>
          <dgm:bulletEnabled val="1"/>
        </dgm:presLayoutVars>
      </dgm:prSet>
      <dgm:spPr/>
    </dgm:pt>
    <dgm:pt modelId="{1D2C23B6-D9C5-4BC1-ADF6-C49CF2FC0928}" type="pres">
      <dgm:prSet presAssocID="{7BD159BA-1CBA-4E2C-BAEA-C6A7986B730C}" presName="parSpace" presStyleCnt="0"/>
      <dgm:spPr/>
    </dgm:pt>
    <dgm:pt modelId="{852EC387-0BAD-4847-936A-DD81EF41FA30}" type="pres">
      <dgm:prSet presAssocID="{9FF10EB5-17E3-4040-A3C3-1099D79515A4}" presName="parTxOnly" presStyleLbl="node1" presStyleIdx="10" presStyleCnt="12">
        <dgm:presLayoutVars>
          <dgm:bulletEnabled val="1"/>
        </dgm:presLayoutVars>
      </dgm:prSet>
      <dgm:spPr/>
    </dgm:pt>
    <dgm:pt modelId="{61DCB440-4CD0-4653-9E3D-6785003FD6D9}" type="pres">
      <dgm:prSet presAssocID="{102E3E64-5635-4ED9-A6CE-73E58610E068}" presName="parSpace" presStyleCnt="0"/>
      <dgm:spPr/>
    </dgm:pt>
    <dgm:pt modelId="{DD8B9F17-F6F3-4CA2-9EBF-96920FF49B4F}" type="pres">
      <dgm:prSet presAssocID="{B0678990-DA40-49C5-9111-9A8D7FF378E6}" presName="parTxOnly" presStyleLbl="node1" presStyleIdx="11" presStyleCnt="12">
        <dgm:presLayoutVars>
          <dgm:bulletEnabled val="1"/>
        </dgm:presLayoutVars>
      </dgm:prSet>
      <dgm:spPr/>
    </dgm:pt>
  </dgm:ptLst>
  <dgm:cxnLst>
    <dgm:cxn modelId="{CE22190B-6B4F-4443-A6F5-DD9A53FDBFBA}" type="presOf" srcId="{913865C5-0CDE-497A-8E19-0D4AC53585BE}" destId="{242086DE-189C-4926-95CD-02DA3A4B258E}" srcOrd="0" destOrd="0" presId="urn:microsoft.com/office/officeart/2005/8/layout/hChevron3"/>
    <dgm:cxn modelId="{7B354A1C-463D-4ECB-A948-497A64B6AEFA}" srcId="{AB36D3EF-D0AF-48FE-B563-4FF6A4B4628B}" destId="{E5CD4A6C-160D-4484-8CBB-74EA8071AC10}" srcOrd="9" destOrd="0" parTransId="{CBCA4898-2863-45F3-9B0A-778D94D22C18}" sibTransId="{7BD159BA-1CBA-4E2C-BAEA-C6A7986B730C}"/>
    <dgm:cxn modelId="{6A92171F-7C67-4E79-942D-649FCD8E6873}" srcId="{AB36D3EF-D0AF-48FE-B563-4FF6A4B4628B}" destId="{A796CD00-DF52-4217-AB45-8336FD81C004}" srcOrd="3" destOrd="0" parTransId="{093E955E-07F7-4E76-BF6C-54B7CE20D311}" sibTransId="{48C7A399-6AB4-4752-A34A-DBA611672AC4}"/>
    <dgm:cxn modelId="{49E8502F-B941-4BD7-A04A-CCC2EC806D9A}" srcId="{AB36D3EF-D0AF-48FE-B563-4FF6A4B4628B}" destId="{B0678990-DA40-49C5-9111-9A8D7FF378E6}" srcOrd="11" destOrd="0" parTransId="{E3DC9BEE-5DDD-4302-90EE-E29763214437}" sibTransId="{2D61DC7D-808C-4381-937E-9421BCA226B6}"/>
    <dgm:cxn modelId="{2D559635-1E64-4E0D-BC96-A95F9E8501A9}" srcId="{AB36D3EF-D0AF-48FE-B563-4FF6A4B4628B}" destId="{913865C5-0CDE-497A-8E19-0D4AC53585BE}" srcOrd="0" destOrd="0" parTransId="{8F248CC9-E920-4A3E-B990-71A66AD9E0A9}" sibTransId="{49BFFB97-B00A-4D8C-8A02-D02D35EFB69C}"/>
    <dgm:cxn modelId="{9014FB37-53B9-40DD-A41D-8732D8A8A880}" srcId="{AB36D3EF-D0AF-48FE-B563-4FF6A4B4628B}" destId="{9FF10EB5-17E3-4040-A3C3-1099D79515A4}" srcOrd="10" destOrd="0" parTransId="{38943C33-DE2B-4296-A046-0F019EBFC48E}" sibTransId="{102E3E64-5635-4ED9-A6CE-73E58610E068}"/>
    <dgm:cxn modelId="{5F166342-4A9F-4D0E-B0FF-DAEE3992EF6F}" srcId="{AB36D3EF-D0AF-48FE-B563-4FF6A4B4628B}" destId="{BBEA8170-0AF3-4370-9949-1A346F2A5C33}" srcOrd="4" destOrd="0" parTransId="{1AB717C1-86AF-4F58-9829-B8E29A6DCB15}" sibTransId="{C043E97C-13B7-40FA-9E26-9A583E0F51B0}"/>
    <dgm:cxn modelId="{AB698B62-E924-495B-992D-65CE2144570B}" srcId="{AB36D3EF-D0AF-48FE-B563-4FF6A4B4628B}" destId="{64C8D514-0CDD-4FCC-A5D7-88CA3504D72F}" srcOrd="8" destOrd="0" parTransId="{E99CCB61-233B-42A0-8B81-CCBEDD587AEC}" sibTransId="{5EBB5FE0-A014-4E3E-B4B6-E0FDAF5CBC86}"/>
    <dgm:cxn modelId="{2D32F16A-3FDB-4046-8148-A67E1D503CD7}" type="presOf" srcId="{4DD7C557-C438-4883-85D7-385525226C37}" destId="{32E03EED-B914-40E6-AE89-BE7E94050498}" srcOrd="0" destOrd="0" presId="urn:microsoft.com/office/officeart/2005/8/layout/hChevron3"/>
    <dgm:cxn modelId="{1CADF94D-73DF-8C4C-B89B-2120C8966F7E}" type="presOf" srcId="{E5CD4A6C-160D-4484-8CBB-74EA8071AC10}" destId="{4900BE65-F6CC-4774-9462-97B9F7A6D314}" srcOrd="0" destOrd="0" presId="urn:microsoft.com/office/officeart/2005/8/layout/hChevron3"/>
    <dgm:cxn modelId="{E7A1276E-535C-3D44-97D9-09A53BDED7B9}" type="presOf" srcId="{9FF10EB5-17E3-4040-A3C3-1099D79515A4}" destId="{852EC387-0BAD-4847-936A-DD81EF41FA30}" srcOrd="0" destOrd="0" presId="urn:microsoft.com/office/officeart/2005/8/layout/hChevron3"/>
    <dgm:cxn modelId="{3FE6AE70-9552-374A-8A9D-736A2995C088}" type="presOf" srcId="{A796CD00-DF52-4217-AB45-8336FD81C004}" destId="{66E7510A-173D-40AA-B8A8-38ADA4BDECD2}" srcOrd="0" destOrd="0" presId="urn:microsoft.com/office/officeart/2005/8/layout/hChevron3"/>
    <dgm:cxn modelId="{22790178-0BEF-774D-BA3A-813D9FDE0B4D}" type="presOf" srcId="{AB36D3EF-D0AF-48FE-B563-4FF6A4B4628B}" destId="{B77E564E-4651-44F7-BAF6-D1FA8AD58E54}" srcOrd="0" destOrd="0" presId="urn:microsoft.com/office/officeart/2005/8/layout/hChevron3"/>
    <dgm:cxn modelId="{B07CA688-EF63-D74F-AAF6-5035B231AF84}" type="presOf" srcId="{E9F31E0D-6A1A-4C4A-A8DB-70C563D7107A}" destId="{43CC1AB5-A03F-4255-93DC-85C90E34AAD2}" srcOrd="0" destOrd="0" presId="urn:microsoft.com/office/officeart/2005/8/layout/hChevron3"/>
    <dgm:cxn modelId="{72E8608B-CA9B-4183-9381-1C9CA624E21E}" srcId="{AB36D3EF-D0AF-48FE-B563-4FF6A4B4628B}" destId="{4DD7C557-C438-4883-85D7-385525226C37}" srcOrd="2" destOrd="0" parTransId="{F098AAF9-7C9F-45F2-AD42-FDF2B10CB988}" sibTransId="{94B273BE-0F6E-46DF-9694-23866FF96D8C}"/>
    <dgm:cxn modelId="{5D6BBE91-4AC5-614D-ABF6-10BF2374E3C5}" type="presOf" srcId="{5EEC3771-2E93-429B-BC39-00D7B8DEE8B3}" destId="{0420EDA4-50CB-46C4-8BE6-BF644EF1CDA3}" srcOrd="0" destOrd="0" presId="urn:microsoft.com/office/officeart/2005/8/layout/hChevron3"/>
    <dgm:cxn modelId="{4BD07892-8A27-4A0F-9ECF-57700573F549}" srcId="{AB36D3EF-D0AF-48FE-B563-4FF6A4B4628B}" destId="{C2CC6FF0-B906-4047-94C9-8BA63644318A}" srcOrd="7" destOrd="0" parTransId="{AD09A65E-CF5E-4EED-B6F0-31D95A43FC21}" sibTransId="{C4949279-35F9-4A2E-A064-CCAE275D29C0}"/>
    <dgm:cxn modelId="{A86C33D3-D3C6-43EA-A7CF-7E9CC0DFEBEF}" srcId="{AB36D3EF-D0AF-48FE-B563-4FF6A4B4628B}" destId="{44F348A1-61F1-4D8C-912F-1B431169964D}" srcOrd="5" destOrd="0" parTransId="{01058712-2882-4206-BE5F-002A63BC4FA4}" sibTransId="{3BDD3204-A640-41D4-AA05-ABA03C30AA1D}"/>
    <dgm:cxn modelId="{8AEEFAE3-0A61-42E5-8896-4EAF539010CB}" srcId="{AB36D3EF-D0AF-48FE-B563-4FF6A4B4628B}" destId="{E9F31E0D-6A1A-4C4A-A8DB-70C563D7107A}" srcOrd="6" destOrd="0" parTransId="{A53F0B91-C588-4183-B37D-91590ACC82AB}" sibTransId="{7A8D8E19-340D-4E17-B837-F7C6361B332C}"/>
    <dgm:cxn modelId="{2B5A45E5-C41C-984E-AADB-0BFC44AFB626}" type="presOf" srcId="{44F348A1-61F1-4D8C-912F-1B431169964D}" destId="{04DC0F5F-3BE9-454E-BCF9-D4454B78D237}" srcOrd="0" destOrd="0" presId="urn:microsoft.com/office/officeart/2005/8/layout/hChevron3"/>
    <dgm:cxn modelId="{1B40A9EC-6727-1E42-A54D-0D57C74B1A90}" type="presOf" srcId="{C2CC6FF0-B906-4047-94C9-8BA63644318A}" destId="{6E0BC765-1D86-4620-9695-6273A16B68D2}" srcOrd="0" destOrd="0" presId="urn:microsoft.com/office/officeart/2005/8/layout/hChevron3"/>
    <dgm:cxn modelId="{A4DA11EE-E991-B84D-9B18-9053885526D5}" type="presOf" srcId="{B0678990-DA40-49C5-9111-9A8D7FF378E6}" destId="{DD8B9F17-F6F3-4CA2-9EBF-96920FF49B4F}" srcOrd="0" destOrd="0" presId="urn:microsoft.com/office/officeart/2005/8/layout/hChevron3"/>
    <dgm:cxn modelId="{E22BC2F2-60DC-1F44-A338-4BF41F5D4128}" type="presOf" srcId="{64C8D514-0CDD-4FCC-A5D7-88CA3504D72F}" destId="{E74EB69D-4917-45E2-9D39-3DF3BA93850F}" srcOrd="0" destOrd="0" presId="urn:microsoft.com/office/officeart/2005/8/layout/hChevron3"/>
    <dgm:cxn modelId="{8C32C3F8-2619-436D-8B8B-72D97C26FCE7}" srcId="{AB36D3EF-D0AF-48FE-B563-4FF6A4B4628B}" destId="{5EEC3771-2E93-429B-BC39-00D7B8DEE8B3}" srcOrd="1" destOrd="0" parTransId="{BC1F5E45-CCE5-4D93-A2F7-00A43BD2DE85}" sibTransId="{2481880A-2891-4A0D-A09F-91A3254D43A4}"/>
    <dgm:cxn modelId="{116BF0FC-8D99-9E4E-B2D7-4D9A3838DAD7}" type="presOf" srcId="{BBEA8170-0AF3-4370-9949-1A346F2A5C33}" destId="{A34C2516-C6A7-4E26-AC60-A8107D9A3974}" srcOrd="0" destOrd="0" presId="urn:microsoft.com/office/officeart/2005/8/layout/hChevron3"/>
    <dgm:cxn modelId="{5DD2C4D1-4963-5B48-9C6D-E5E874187471}" type="presParOf" srcId="{B77E564E-4651-44F7-BAF6-D1FA8AD58E54}" destId="{242086DE-189C-4926-95CD-02DA3A4B258E}" srcOrd="0" destOrd="0" presId="urn:microsoft.com/office/officeart/2005/8/layout/hChevron3"/>
    <dgm:cxn modelId="{3A4FCCF1-BE9E-4C42-8896-8A9269177514}" type="presParOf" srcId="{B77E564E-4651-44F7-BAF6-D1FA8AD58E54}" destId="{7420D16F-9A24-4001-BFFA-81D3B8915669}" srcOrd="1" destOrd="0" presId="urn:microsoft.com/office/officeart/2005/8/layout/hChevron3"/>
    <dgm:cxn modelId="{9D02FCBA-E315-8941-80A3-532D786765DF}" type="presParOf" srcId="{B77E564E-4651-44F7-BAF6-D1FA8AD58E54}" destId="{0420EDA4-50CB-46C4-8BE6-BF644EF1CDA3}" srcOrd="2" destOrd="0" presId="urn:microsoft.com/office/officeart/2005/8/layout/hChevron3"/>
    <dgm:cxn modelId="{FD5FC29A-01F2-9B4E-8A66-50336A9A71AD}" type="presParOf" srcId="{B77E564E-4651-44F7-BAF6-D1FA8AD58E54}" destId="{2228B840-8573-4AA8-9702-FBDCBEBC2E39}" srcOrd="3" destOrd="0" presId="urn:microsoft.com/office/officeart/2005/8/layout/hChevron3"/>
    <dgm:cxn modelId="{524372F4-4C63-AA46-879E-2661104370E6}" type="presParOf" srcId="{B77E564E-4651-44F7-BAF6-D1FA8AD58E54}" destId="{32E03EED-B914-40E6-AE89-BE7E94050498}" srcOrd="4" destOrd="0" presId="urn:microsoft.com/office/officeart/2005/8/layout/hChevron3"/>
    <dgm:cxn modelId="{9A872F76-404B-414F-807B-11F7334EEF61}" type="presParOf" srcId="{B77E564E-4651-44F7-BAF6-D1FA8AD58E54}" destId="{831FF178-814D-44B0-BE5B-E3E330906A20}" srcOrd="5" destOrd="0" presId="urn:microsoft.com/office/officeart/2005/8/layout/hChevron3"/>
    <dgm:cxn modelId="{B2E5A632-DE04-E54A-9747-A7D35FCE1452}" type="presParOf" srcId="{B77E564E-4651-44F7-BAF6-D1FA8AD58E54}" destId="{66E7510A-173D-40AA-B8A8-38ADA4BDECD2}" srcOrd="6" destOrd="0" presId="urn:microsoft.com/office/officeart/2005/8/layout/hChevron3"/>
    <dgm:cxn modelId="{1B96A26B-3487-E644-9B56-2AEBFF82E5A0}" type="presParOf" srcId="{B77E564E-4651-44F7-BAF6-D1FA8AD58E54}" destId="{DB30A9C9-0079-498F-9C70-8DB0D6705EBB}" srcOrd="7" destOrd="0" presId="urn:microsoft.com/office/officeart/2005/8/layout/hChevron3"/>
    <dgm:cxn modelId="{A08C27B2-A563-2F48-A603-244500CAF16B}" type="presParOf" srcId="{B77E564E-4651-44F7-BAF6-D1FA8AD58E54}" destId="{A34C2516-C6A7-4E26-AC60-A8107D9A3974}" srcOrd="8" destOrd="0" presId="urn:microsoft.com/office/officeart/2005/8/layout/hChevron3"/>
    <dgm:cxn modelId="{C9C170D3-B18C-FE4C-9D0E-8E766A522508}" type="presParOf" srcId="{B77E564E-4651-44F7-BAF6-D1FA8AD58E54}" destId="{A71625D8-3D98-4558-A8D3-BCEF871B0FA9}" srcOrd="9" destOrd="0" presId="urn:microsoft.com/office/officeart/2005/8/layout/hChevron3"/>
    <dgm:cxn modelId="{DA923943-26C4-6D48-88F6-DBD2F8C0CD80}" type="presParOf" srcId="{B77E564E-4651-44F7-BAF6-D1FA8AD58E54}" destId="{04DC0F5F-3BE9-454E-BCF9-D4454B78D237}" srcOrd="10" destOrd="0" presId="urn:microsoft.com/office/officeart/2005/8/layout/hChevron3"/>
    <dgm:cxn modelId="{2610168D-3DA3-4843-8011-784D9D3F2AC6}" type="presParOf" srcId="{B77E564E-4651-44F7-BAF6-D1FA8AD58E54}" destId="{06B48D2C-86DE-4804-8CF1-79102A5411B8}" srcOrd="11" destOrd="0" presId="urn:microsoft.com/office/officeart/2005/8/layout/hChevron3"/>
    <dgm:cxn modelId="{D8C134E7-556B-B347-88EE-510E55B595CF}" type="presParOf" srcId="{B77E564E-4651-44F7-BAF6-D1FA8AD58E54}" destId="{43CC1AB5-A03F-4255-93DC-85C90E34AAD2}" srcOrd="12" destOrd="0" presId="urn:microsoft.com/office/officeart/2005/8/layout/hChevron3"/>
    <dgm:cxn modelId="{691A8BB7-FE9C-1E4B-A7D5-6EFBD4537B5E}" type="presParOf" srcId="{B77E564E-4651-44F7-BAF6-D1FA8AD58E54}" destId="{9AFEEAF5-0E2C-4C91-81FC-49110F891CE2}" srcOrd="13" destOrd="0" presId="urn:microsoft.com/office/officeart/2005/8/layout/hChevron3"/>
    <dgm:cxn modelId="{68FF2668-7260-B44F-998E-9E45519AE343}" type="presParOf" srcId="{B77E564E-4651-44F7-BAF6-D1FA8AD58E54}" destId="{6E0BC765-1D86-4620-9695-6273A16B68D2}" srcOrd="14" destOrd="0" presId="urn:microsoft.com/office/officeart/2005/8/layout/hChevron3"/>
    <dgm:cxn modelId="{A3133958-39A9-1E4E-9F74-C9E7AB53394B}" type="presParOf" srcId="{B77E564E-4651-44F7-BAF6-D1FA8AD58E54}" destId="{2FF30AF6-C39C-451A-B99A-D8D8307D7AE4}" srcOrd="15" destOrd="0" presId="urn:microsoft.com/office/officeart/2005/8/layout/hChevron3"/>
    <dgm:cxn modelId="{729A6B86-7A7E-274D-BF2E-4592F8353EA7}" type="presParOf" srcId="{B77E564E-4651-44F7-BAF6-D1FA8AD58E54}" destId="{E74EB69D-4917-45E2-9D39-3DF3BA93850F}" srcOrd="16" destOrd="0" presId="urn:microsoft.com/office/officeart/2005/8/layout/hChevron3"/>
    <dgm:cxn modelId="{22A496F1-84D5-D04D-9C00-9060379580E6}" type="presParOf" srcId="{B77E564E-4651-44F7-BAF6-D1FA8AD58E54}" destId="{D52EF768-DF6C-44BE-8738-C4FAF7085438}" srcOrd="17" destOrd="0" presId="urn:microsoft.com/office/officeart/2005/8/layout/hChevron3"/>
    <dgm:cxn modelId="{0A137CFA-4B34-AB48-B424-859A42ECC333}" type="presParOf" srcId="{B77E564E-4651-44F7-BAF6-D1FA8AD58E54}" destId="{4900BE65-F6CC-4774-9462-97B9F7A6D314}" srcOrd="18" destOrd="0" presId="urn:microsoft.com/office/officeart/2005/8/layout/hChevron3"/>
    <dgm:cxn modelId="{8466E9A3-8266-3648-86E7-799E455E24BE}" type="presParOf" srcId="{B77E564E-4651-44F7-BAF6-D1FA8AD58E54}" destId="{1D2C23B6-D9C5-4BC1-ADF6-C49CF2FC0928}" srcOrd="19" destOrd="0" presId="urn:microsoft.com/office/officeart/2005/8/layout/hChevron3"/>
    <dgm:cxn modelId="{B26D99EB-FCCC-8543-89D0-DEBFFC6890C5}" type="presParOf" srcId="{B77E564E-4651-44F7-BAF6-D1FA8AD58E54}" destId="{852EC387-0BAD-4847-936A-DD81EF41FA30}" srcOrd="20" destOrd="0" presId="urn:microsoft.com/office/officeart/2005/8/layout/hChevron3"/>
    <dgm:cxn modelId="{07830C32-EA04-BC48-A6CE-49119B23A0F6}" type="presParOf" srcId="{B77E564E-4651-44F7-BAF6-D1FA8AD58E54}" destId="{61DCB440-4CD0-4653-9E3D-6785003FD6D9}" srcOrd="21" destOrd="0" presId="urn:microsoft.com/office/officeart/2005/8/layout/hChevron3"/>
    <dgm:cxn modelId="{666FEB92-8C17-1B46-8FE3-D1C9CDE15FE1}" type="presParOf" srcId="{B77E564E-4651-44F7-BAF6-D1FA8AD58E54}" destId="{DD8B9F17-F6F3-4CA2-9EBF-96920FF49B4F}" srcOrd="2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086DE-189C-4926-95CD-02DA3A4B258E}">
      <dsp:nvSpPr>
        <dsp:cNvPr id="0" name=""/>
        <dsp:cNvSpPr/>
      </dsp:nvSpPr>
      <dsp:spPr>
        <a:xfrm>
          <a:off x="0" y="0"/>
          <a:ext cx="867808" cy="229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GB" sz="1200" b="1" kern="1200" dirty="0">
              <a:solidFill>
                <a:schemeClr val="bg1"/>
              </a:solidFill>
              <a:latin typeface="+mj-lt"/>
              <a:ea typeface="Source Sans Pro" panose="020B0503030403020204" pitchFamily="34" charset="0"/>
              <a:cs typeface="+mn-cs"/>
            </a:rPr>
            <a:t>Q1</a:t>
          </a:r>
        </a:p>
      </dsp:txBody>
      <dsp:txXfrm>
        <a:off x="0" y="0"/>
        <a:ext cx="810454" cy="229416"/>
      </dsp:txXfrm>
    </dsp:sp>
    <dsp:sp modelId="{0420EDA4-50CB-46C4-8BE6-BF644EF1CDA3}">
      <dsp:nvSpPr>
        <dsp:cNvPr id="0" name=""/>
        <dsp:cNvSpPr/>
      </dsp:nvSpPr>
      <dsp:spPr>
        <a:xfrm>
          <a:off x="698923"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Q2</a:t>
          </a:r>
        </a:p>
      </dsp:txBody>
      <dsp:txXfrm>
        <a:off x="813631" y="0"/>
        <a:ext cx="638392" cy="229416"/>
      </dsp:txXfrm>
    </dsp:sp>
    <dsp:sp modelId="{32E03EED-B914-40E6-AE89-BE7E94050498}">
      <dsp:nvSpPr>
        <dsp:cNvPr id="0" name=""/>
        <dsp:cNvSpPr/>
      </dsp:nvSpPr>
      <dsp:spPr>
        <a:xfrm>
          <a:off x="1393171"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Q3</a:t>
          </a:r>
        </a:p>
      </dsp:txBody>
      <dsp:txXfrm>
        <a:off x="1507879" y="0"/>
        <a:ext cx="638392" cy="229416"/>
      </dsp:txXfrm>
    </dsp:sp>
    <dsp:sp modelId="{66E7510A-173D-40AA-B8A8-38ADA4BDECD2}">
      <dsp:nvSpPr>
        <dsp:cNvPr id="0" name=""/>
        <dsp:cNvSpPr/>
      </dsp:nvSpPr>
      <dsp:spPr>
        <a:xfrm>
          <a:off x="2020931"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Q4</a:t>
          </a:r>
        </a:p>
      </dsp:txBody>
      <dsp:txXfrm>
        <a:off x="2135639" y="0"/>
        <a:ext cx="638392" cy="229416"/>
      </dsp:txXfrm>
    </dsp:sp>
    <dsp:sp modelId="{A34C2516-C6A7-4E26-AC60-A8107D9A3974}">
      <dsp:nvSpPr>
        <dsp:cNvPr id="0" name=""/>
        <dsp:cNvSpPr/>
      </dsp:nvSpPr>
      <dsp:spPr>
        <a:xfrm>
          <a:off x="2781665"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Q1</a:t>
          </a:r>
        </a:p>
      </dsp:txBody>
      <dsp:txXfrm>
        <a:off x="2896373" y="0"/>
        <a:ext cx="638392" cy="229416"/>
      </dsp:txXfrm>
    </dsp:sp>
    <dsp:sp modelId="{04DC0F5F-3BE9-454E-BCF9-D4454B78D237}">
      <dsp:nvSpPr>
        <dsp:cNvPr id="0" name=""/>
        <dsp:cNvSpPr/>
      </dsp:nvSpPr>
      <dsp:spPr>
        <a:xfrm>
          <a:off x="3475912"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Q2</a:t>
          </a:r>
        </a:p>
      </dsp:txBody>
      <dsp:txXfrm>
        <a:off x="3590620" y="0"/>
        <a:ext cx="638392" cy="229416"/>
      </dsp:txXfrm>
    </dsp:sp>
    <dsp:sp modelId="{43CC1AB5-A03F-4255-93DC-85C90E34AAD2}">
      <dsp:nvSpPr>
        <dsp:cNvPr id="0" name=""/>
        <dsp:cNvSpPr/>
      </dsp:nvSpPr>
      <dsp:spPr>
        <a:xfrm>
          <a:off x="4163324"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Q3</a:t>
          </a:r>
        </a:p>
      </dsp:txBody>
      <dsp:txXfrm>
        <a:off x="4278032" y="0"/>
        <a:ext cx="638392" cy="229416"/>
      </dsp:txXfrm>
    </dsp:sp>
    <dsp:sp modelId="{6E0BC765-1D86-4620-9695-6273A16B68D2}">
      <dsp:nvSpPr>
        <dsp:cNvPr id="0" name=""/>
        <dsp:cNvSpPr/>
      </dsp:nvSpPr>
      <dsp:spPr>
        <a:xfrm>
          <a:off x="4864406"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Q4</a:t>
          </a:r>
        </a:p>
      </dsp:txBody>
      <dsp:txXfrm>
        <a:off x="4979114" y="0"/>
        <a:ext cx="638392" cy="229416"/>
      </dsp:txXfrm>
    </dsp:sp>
    <dsp:sp modelId="{E74EB69D-4917-45E2-9D39-3DF3BA93850F}">
      <dsp:nvSpPr>
        <dsp:cNvPr id="0" name=""/>
        <dsp:cNvSpPr/>
      </dsp:nvSpPr>
      <dsp:spPr>
        <a:xfrm>
          <a:off x="5558653"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Q1</a:t>
          </a:r>
        </a:p>
      </dsp:txBody>
      <dsp:txXfrm>
        <a:off x="5673361" y="0"/>
        <a:ext cx="638392" cy="229416"/>
      </dsp:txXfrm>
    </dsp:sp>
    <dsp:sp modelId="{4900BE65-F6CC-4774-9462-97B9F7A6D314}">
      <dsp:nvSpPr>
        <dsp:cNvPr id="0" name=""/>
        <dsp:cNvSpPr/>
      </dsp:nvSpPr>
      <dsp:spPr>
        <a:xfrm>
          <a:off x="6252901"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Q2</a:t>
          </a:r>
        </a:p>
      </dsp:txBody>
      <dsp:txXfrm>
        <a:off x="6367609" y="0"/>
        <a:ext cx="638392" cy="229416"/>
      </dsp:txXfrm>
    </dsp:sp>
    <dsp:sp modelId="{852EC387-0BAD-4847-936A-DD81EF41FA30}">
      <dsp:nvSpPr>
        <dsp:cNvPr id="0" name=""/>
        <dsp:cNvSpPr/>
      </dsp:nvSpPr>
      <dsp:spPr>
        <a:xfrm>
          <a:off x="6947148"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Q3</a:t>
          </a:r>
        </a:p>
      </dsp:txBody>
      <dsp:txXfrm>
        <a:off x="7061856" y="0"/>
        <a:ext cx="638392" cy="229416"/>
      </dsp:txXfrm>
    </dsp:sp>
    <dsp:sp modelId="{DD8B9F17-F6F3-4CA2-9EBF-96920FF49B4F}">
      <dsp:nvSpPr>
        <dsp:cNvPr id="0" name=""/>
        <dsp:cNvSpPr/>
      </dsp:nvSpPr>
      <dsp:spPr>
        <a:xfrm>
          <a:off x="7641395" y="0"/>
          <a:ext cx="867808" cy="22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prstClr val="white"/>
              </a:solidFill>
              <a:latin typeface="+mj-lt"/>
              <a:ea typeface="Source Sans Pro" panose="020B0503030403020204" pitchFamily="34" charset="0"/>
              <a:cs typeface="+mn-cs"/>
            </a:rPr>
            <a:t>Q4</a:t>
          </a:r>
        </a:p>
      </dsp:txBody>
      <dsp:txXfrm>
        <a:off x="7756103" y="0"/>
        <a:ext cx="638392" cy="2294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65C014-6040-8640-8471-FAAFBD902DA6}" type="datetimeFigureOut">
              <a:rPr lang="en-US" smtClean="0"/>
              <a:t>6/14/2021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2B46E7-163F-8B41-B349-2752BA8815DC}" type="slidenum">
              <a:rPr lang="en-US" smtClean="0"/>
              <a:t>‹#›</a:t>
            </a:fld>
            <a:endParaRPr lang="en-US" dirty="0"/>
          </a:p>
        </p:txBody>
      </p:sp>
    </p:spTree>
    <p:extLst>
      <p:ext uri="{BB962C8B-B14F-4D97-AF65-F5344CB8AC3E}">
        <p14:creationId xmlns:p14="http://schemas.microsoft.com/office/powerpoint/2010/main" val="1855358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20112-BD27-D742-B994-DA106DF85F8A}" type="datetimeFigureOut">
              <a:rPr lang="en-US" smtClean="0"/>
              <a:t>6/14/2021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FB3F8-47DA-514E-9B5A-A10DCE93E767}" type="slidenum">
              <a:rPr lang="en-US" smtClean="0"/>
              <a:t>‹#›</a:t>
            </a:fld>
            <a:endParaRPr lang="en-US" dirty="0"/>
          </a:p>
        </p:txBody>
      </p:sp>
    </p:spTree>
    <p:extLst>
      <p:ext uri="{BB962C8B-B14F-4D97-AF65-F5344CB8AC3E}">
        <p14:creationId xmlns:p14="http://schemas.microsoft.com/office/powerpoint/2010/main" val="38455562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6A2BA-A5E6-D64E-B049-C379A5A64150}" type="slidenum">
              <a:rPr lang="en-US" smtClean="0"/>
              <a:t>1</a:t>
            </a:fld>
            <a:endParaRPr lang="en-US" dirty="0"/>
          </a:p>
        </p:txBody>
      </p:sp>
    </p:spTree>
    <p:extLst>
      <p:ext uri="{BB962C8B-B14F-4D97-AF65-F5344CB8AC3E}">
        <p14:creationId xmlns:p14="http://schemas.microsoft.com/office/powerpoint/2010/main" val="163412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B3F8-47DA-514E-9B5A-A10DCE93E767}" type="slidenum">
              <a:rPr lang="en-US" smtClean="0"/>
              <a:t>4</a:t>
            </a:fld>
            <a:endParaRPr lang="en-US" dirty="0"/>
          </a:p>
        </p:txBody>
      </p:sp>
    </p:spTree>
    <p:extLst>
      <p:ext uri="{BB962C8B-B14F-4D97-AF65-F5344CB8AC3E}">
        <p14:creationId xmlns:p14="http://schemas.microsoft.com/office/powerpoint/2010/main" val="398797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7FB3F8-47DA-514E-9B5A-A10DCE93E767}" type="slidenum">
              <a:rPr lang="en-US" smtClean="0"/>
              <a:t>20</a:t>
            </a:fld>
            <a:endParaRPr lang="en-US" dirty="0"/>
          </a:p>
        </p:txBody>
      </p:sp>
    </p:spTree>
    <p:extLst>
      <p:ext uri="{BB962C8B-B14F-4D97-AF65-F5344CB8AC3E}">
        <p14:creationId xmlns:p14="http://schemas.microsoft.com/office/powerpoint/2010/main" val="150971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dirty="0"/>
              <a:t>Click to edit Master title style</a:t>
            </a:r>
            <a:endParaRPr lang="en-US" dirty="0"/>
          </a:p>
        </p:txBody>
      </p:sp>
      <p:sp>
        <p:nvSpPr>
          <p:cNvPr id="5" name="Slide Number Placeholder 4"/>
          <p:cNvSpPr>
            <a:spLocks noGrp="1"/>
          </p:cNvSpPr>
          <p:nvPr>
            <p:ph type="sldNum" sz="quarter" idx="10"/>
          </p:nvPr>
        </p:nvSpPr>
        <p:spPr/>
        <p:txBody>
          <a:bodyPr/>
          <a:lstStyle/>
          <a:p>
            <a:fld id="{76A38E77-7C03-F640-80E2-C5C8807B5640}" type="slidenum">
              <a:rPr lang="en-US" smtClean="0"/>
              <a:t>‹#›</a:t>
            </a:fld>
            <a:endParaRPr lang="en-US" dirty="0"/>
          </a:p>
        </p:txBody>
      </p:sp>
    </p:spTree>
    <p:extLst>
      <p:ext uri="{BB962C8B-B14F-4D97-AF65-F5344CB8AC3E}">
        <p14:creationId xmlns:p14="http://schemas.microsoft.com/office/powerpoint/2010/main" val="202527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0084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877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33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167387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325254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3631160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155326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235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4007206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415027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p:cNvSpPr>
            <a:spLocks noGrp="1"/>
          </p:cNvSpPr>
          <p:nvPr>
            <p:ph type="sldNum" sz="quarter" idx="10"/>
          </p:nvPr>
        </p:nvSpPr>
        <p:spPr/>
        <p:txBody>
          <a:bodyPr/>
          <a:lstStyle/>
          <a:p>
            <a:fld id="{76A38E77-7C03-F640-80E2-C5C8807B5640}" type="slidenum">
              <a:rPr lang="en-US" smtClean="0"/>
              <a:t>‹#›</a:t>
            </a:fld>
            <a:endParaRPr lang="en-US" dirty="0"/>
          </a:p>
        </p:txBody>
      </p:sp>
    </p:spTree>
    <p:extLst>
      <p:ext uri="{BB962C8B-B14F-4D97-AF65-F5344CB8AC3E}">
        <p14:creationId xmlns:p14="http://schemas.microsoft.com/office/powerpoint/2010/main" val="4246486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265098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2931967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r>
              <a:rPr lang="en-US"/>
              <a:t>CONFIDENTIAL</a:t>
            </a:r>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77EF5DE-D27B-6248-BF7D-029ADF129C7B}" type="slidenum">
              <a:rPr lang="en-US" smtClean="0"/>
              <a:t>‹#›</a:t>
            </a:fld>
            <a:endParaRPr lang="en-US" dirty="0"/>
          </a:p>
        </p:txBody>
      </p:sp>
    </p:spTree>
    <p:extLst>
      <p:ext uri="{BB962C8B-B14F-4D97-AF65-F5344CB8AC3E}">
        <p14:creationId xmlns:p14="http://schemas.microsoft.com/office/powerpoint/2010/main" val="131449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Slide Number Placeholder 3"/>
          <p:cNvSpPr>
            <a:spLocks noGrp="1"/>
          </p:cNvSpPr>
          <p:nvPr>
            <p:ph type="sldNum" sz="quarter" idx="10"/>
          </p:nvPr>
        </p:nvSpPr>
        <p:spPr/>
        <p:txBody>
          <a:bodyPr/>
          <a:lstStyle/>
          <a:p>
            <a:fld id="{76A38E77-7C03-F640-80E2-C5C8807B5640}" type="slidenum">
              <a:rPr lang="en-US" smtClean="0"/>
              <a:t>‹#›</a:t>
            </a:fld>
            <a:endParaRPr lang="en-US" dirty="0"/>
          </a:p>
        </p:txBody>
      </p:sp>
    </p:spTree>
    <p:extLst>
      <p:ext uri="{BB962C8B-B14F-4D97-AF65-F5344CB8AC3E}">
        <p14:creationId xmlns:p14="http://schemas.microsoft.com/office/powerpoint/2010/main" val="74240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4"/>
          <p:cNvSpPr>
            <a:spLocks noGrp="1"/>
          </p:cNvSpPr>
          <p:nvPr>
            <p:ph type="sldNum" sz="quarter" idx="10"/>
          </p:nvPr>
        </p:nvSpPr>
        <p:spPr/>
        <p:txBody>
          <a:bodyPr/>
          <a:lstStyle/>
          <a:p>
            <a:fld id="{76A38E77-7C03-F640-80E2-C5C8807B5640}" type="slidenum">
              <a:rPr lang="en-US" smtClean="0"/>
              <a:t>‹#›</a:t>
            </a:fld>
            <a:endParaRPr lang="en-US" dirty="0"/>
          </a:p>
        </p:txBody>
      </p:sp>
    </p:spTree>
    <p:extLst>
      <p:ext uri="{BB962C8B-B14F-4D97-AF65-F5344CB8AC3E}">
        <p14:creationId xmlns:p14="http://schemas.microsoft.com/office/powerpoint/2010/main" val="104043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p:cNvSpPr>
            <a:spLocks noGrp="1"/>
          </p:cNvSpPr>
          <p:nvPr>
            <p:ph type="sldNum" sz="quarter" idx="10"/>
          </p:nvPr>
        </p:nvSpPr>
        <p:spPr/>
        <p:txBody>
          <a:bodyPr/>
          <a:lstStyle/>
          <a:p>
            <a:fld id="{76A38E77-7C03-F640-80E2-C5C8807B5640}" type="slidenum">
              <a:rPr lang="en-US" smtClean="0"/>
              <a:t>‹#›</a:t>
            </a:fld>
            <a:endParaRPr lang="en-US" dirty="0"/>
          </a:p>
        </p:txBody>
      </p:sp>
    </p:spTree>
    <p:extLst>
      <p:ext uri="{BB962C8B-B14F-4D97-AF65-F5344CB8AC3E}">
        <p14:creationId xmlns:p14="http://schemas.microsoft.com/office/powerpoint/2010/main" val="262254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76A38E77-7C03-F640-80E2-C5C8807B5640}" type="slidenum">
              <a:rPr lang="en-US" smtClean="0"/>
              <a:t>‹#›</a:t>
            </a:fld>
            <a:endParaRPr lang="en-US" dirty="0"/>
          </a:p>
        </p:txBody>
      </p:sp>
    </p:spTree>
    <p:extLst>
      <p:ext uri="{BB962C8B-B14F-4D97-AF65-F5344CB8AC3E}">
        <p14:creationId xmlns:p14="http://schemas.microsoft.com/office/powerpoint/2010/main" val="104855887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30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54927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57206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600" y="381600"/>
            <a:ext cx="8229600" cy="471114"/>
          </a:xfrm>
          <a:prstGeom prst="rect">
            <a:avLst/>
          </a:prstGeom>
        </p:spPr>
        <p:txBody>
          <a:bodyPr vert="horz" lIns="0" tIns="0" rIns="0" bIns="0" rtlCol="0" anchor="t" anchorCtr="0">
            <a:normAutofit/>
          </a:bodyPr>
          <a:lstStyle/>
          <a:p>
            <a:r>
              <a:rPr lang="en-GB" dirty="0"/>
              <a:t>Click to edit Master title style</a:t>
            </a:r>
            <a:endParaRPr lang="en-US" dirty="0"/>
          </a:p>
        </p:txBody>
      </p:sp>
      <p:pic>
        <p:nvPicPr>
          <p:cNvPr id="8" name="Picture 7">
            <a:extLst>
              <a:ext uri="{FF2B5EF4-FFF2-40B4-BE49-F238E27FC236}">
                <a16:creationId xmlns:a16="http://schemas.microsoft.com/office/drawing/2014/main" id="{B612562D-3DFE-BC49-A847-BE7189D613BE}"/>
              </a:ext>
            </a:extLst>
          </p:cNvPr>
          <p:cNvPicPr>
            <a:picLocks noChangeAspect="1"/>
          </p:cNvPicPr>
          <p:nvPr userDrawn="1"/>
        </p:nvPicPr>
        <p:blipFill>
          <a:blip r:embed="rId13"/>
          <a:stretch>
            <a:fillRect/>
          </a:stretch>
        </p:blipFill>
        <p:spPr>
          <a:xfrm>
            <a:off x="363232" y="4814994"/>
            <a:ext cx="1138125" cy="213574"/>
          </a:xfrm>
          <a:prstGeom prst="rect">
            <a:avLst/>
          </a:prstGeom>
        </p:spPr>
      </p:pic>
      <p:sp>
        <p:nvSpPr>
          <p:cNvPr id="9" name="Chord 8"/>
          <p:cNvSpPr/>
          <p:nvPr userDrawn="1"/>
        </p:nvSpPr>
        <p:spPr>
          <a:xfrm>
            <a:off x="8257187" y="4905929"/>
            <a:ext cx="529561" cy="466177"/>
          </a:xfrm>
          <a:prstGeom prst="chord">
            <a:avLst>
              <a:gd name="adj1" fmla="val 10727060"/>
              <a:gd name="adj2" fmla="val 50273"/>
            </a:avLst>
          </a:prstGeom>
          <a:solidFill>
            <a:srgbClr val="00A1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382281" y="4760338"/>
            <a:ext cx="8425157" cy="0"/>
          </a:xfrm>
          <a:prstGeom prst="line">
            <a:avLst/>
          </a:prstGeom>
          <a:ln w="15875" cap="rnd">
            <a:solidFill>
              <a:srgbClr val="00A1BC"/>
            </a:solidFill>
            <a:prstDash val="sysDot"/>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14">
            <a:alphaModFix amt="20000"/>
            <a:extLst>
              <a:ext uri="{28A0092B-C50C-407E-A947-70E740481C1C}">
                <a14:useLocalDpi xmlns:a14="http://schemas.microsoft.com/office/drawing/2010/main" val="0"/>
              </a:ext>
            </a:extLst>
          </a:blip>
          <a:stretch>
            <a:fillRect/>
          </a:stretch>
        </p:blipFill>
        <p:spPr>
          <a:xfrm>
            <a:off x="4626966" y="0"/>
            <a:ext cx="4517034" cy="2870002"/>
          </a:xfrm>
          <a:prstGeom prst="rect">
            <a:avLst/>
          </a:prstGeom>
        </p:spPr>
      </p:pic>
      <p:sp>
        <p:nvSpPr>
          <p:cNvPr id="4" name="Slide Number Placeholder 3"/>
          <p:cNvSpPr>
            <a:spLocks noGrp="1"/>
          </p:cNvSpPr>
          <p:nvPr>
            <p:ph type="sldNum" sz="quarter" idx="4"/>
          </p:nvPr>
        </p:nvSpPr>
        <p:spPr>
          <a:xfrm>
            <a:off x="8257186" y="4937257"/>
            <a:ext cx="529561" cy="224125"/>
          </a:xfrm>
          <a:prstGeom prst="rect">
            <a:avLst/>
          </a:prstGeom>
        </p:spPr>
        <p:txBody>
          <a:bodyPr vert="horz" lIns="0" tIns="0" rIns="0" bIns="0" rtlCol="0" anchor="t" anchorCtr="0"/>
          <a:lstStyle>
            <a:lvl1pPr algn="ctr">
              <a:defRPr sz="900">
                <a:solidFill>
                  <a:schemeClr val="bg1"/>
                </a:solidFill>
              </a:defRPr>
            </a:lvl1pPr>
          </a:lstStyle>
          <a:p>
            <a:fld id="{76A38E77-7C03-F640-80E2-C5C8807B5640}" type="slidenum">
              <a:rPr lang="en-US" smtClean="0"/>
              <a:pPr/>
              <a:t>‹#›</a:t>
            </a:fld>
            <a:endParaRPr lang="en-US" dirty="0"/>
          </a:p>
        </p:txBody>
      </p:sp>
      <p:cxnSp>
        <p:nvCxnSpPr>
          <p:cNvPr id="12" name="Straight Connector 11"/>
          <p:cNvCxnSpPr/>
          <p:nvPr userDrawn="1"/>
        </p:nvCxnSpPr>
        <p:spPr>
          <a:xfrm>
            <a:off x="382281" y="813753"/>
            <a:ext cx="8425157" cy="0"/>
          </a:xfrm>
          <a:prstGeom prst="line">
            <a:avLst/>
          </a:prstGeom>
          <a:ln w="15875" cap="rnd">
            <a:solidFill>
              <a:srgbClr val="00A1B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748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2400" i="0" kern="1200" spc="-30">
          <a:solidFill>
            <a:srgbClr val="00A1BC"/>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4626966" y="0"/>
            <a:ext cx="4517034" cy="2870002"/>
          </a:xfrm>
          <a:prstGeom prst="rect">
            <a:avLst/>
          </a:prstGeom>
        </p:spPr>
      </p:pic>
    </p:spTree>
    <p:extLst>
      <p:ext uri="{BB962C8B-B14F-4D97-AF65-F5344CB8AC3E}">
        <p14:creationId xmlns:p14="http://schemas.microsoft.com/office/powerpoint/2010/main" val="1616873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jpeg"/><Relationship Id="rId26" Type="http://schemas.openxmlformats.org/officeDocument/2006/relationships/image" Target="../media/image33.png"/><Relationship Id="rId3" Type="http://schemas.openxmlformats.org/officeDocument/2006/relationships/image" Target="../media/image11.gif"/><Relationship Id="rId21" Type="http://schemas.openxmlformats.org/officeDocument/2006/relationships/image" Target="../media/image28.jpeg"/><Relationship Id="rId7" Type="http://schemas.openxmlformats.org/officeDocument/2006/relationships/image" Target="../media/image15.jp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4.jpg"/><Relationship Id="rId11" Type="http://schemas.openxmlformats.org/officeDocument/2006/relationships/hyperlink" Target="http://www.google.co.uk/url?sa=i&amp;rct=j&amp;q=&amp;esrc=s&amp;source=images&amp;cd=&amp;cad=rja&amp;uact=8&amp;ved=0CAcQjRw&amp;url=http://logok.org/gsk-logo/&amp;ei=1hVCVe-YAcmiU67dgeAL&amp;bvm=bv.92189499,d.d2s&amp;psig=AFQjCNGpWU51l67LWYXuHdEdIwzaJJcckw&amp;ust=1430480992114003" TargetMode="External"/><Relationship Id="rId24" Type="http://schemas.openxmlformats.org/officeDocument/2006/relationships/image" Target="../media/image31.png"/><Relationship Id="rId5"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8.png"/><Relationship Id="rId19" Type="http://schemas.openxmlformats.org/officeDocument/2006/relationships/image" Target="../media/image26.gi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12562D-3DFE-BC49-A847-BE7189D613BE}"/>
              </a:ext>
            </a:extLst>
          </p:cNvPr>
          <p:cNvPicPr>
            <a:picLocks noChangeAspect="1"/>
          </p:cNvPicPr>
          <p:nvPr/>
        </p:nvPicPr>
        <p:blipFill>
          <a:blip r:embed="rId2"/>
          <a:stretch>
            <a:fillRect/>
          </a:stretch>
        </p:blipFill>
        <p:spPr>
          <a:xfrm>
            <a:off x="2060492" y="1360569"/>
            <a:ext cx="4956934" cy="930190"/>
          </a:xfrm>
          <a:prstGeom prst="rect">
            <a:avLst/>
          </a:prstGeom>
        </p:spPr>
      </p:pic>
      <p:sp>
        <p:nvSpPr>
          <p:cNvPr id="3" name="TextBox 2"/>
          <p:cNvSpPr txBox="1"/>
          <p:nvPr/>
        </p:nvSpPr>
        <p:spPr>
          <a:xfrm>
            <a:off x="0" y="2355334"/>
            <a:ext cx="9144000" cy="830997"/>
          </a:xfrm>
          <a:prstGeom prst="rect">
            <a:avLst/>
          </a:prstGeom>
          <a:noFill/>
        </p:spPr>
        <p:txBody>
          <a:bodyPr wrap="square" rtlCol="0">
            <a:spAutoFit/>
          </a:bodyPr>
          <a:lstStyle/>
          <a:p>
            <a:pPr algn="ctr"/>
            <a:r>
              <a:rPr lang="en-US" sz="2400" dirty="0">
                <a:solidFill>
                  <a:srgbClr val="00A1BC"/>
                </a:solidFill>
                <a:latin typeface="+mj-lt"/>
                <a:ea typeface="Source Sans Pro" panose="020B0503030403020204" pitchFamily="34" charset="0"/>
              </a:rPr>
              <a:t>Unlocking the Potential of Therapeutics </a:t>
            </a:r>
            <a:br>
              <a:rPr lang="en-US" sz="2400" dirty="0">
                <a:solidFill>
                  <a:srgbClr val="00A1BC"/>
                </a:solidFill>
                <a:latin typeface="+mj-lt"/>
                <a:ea typeface="Source Sans Pro" panose="020B0503030403020204" pitchFamily="34" charset="0"/>
              </a:rPr>
            </a:br>
            <a:r>
              <a:rPr lang="en-US" sz="2400" dirty="0">
                <a:solidFill>
                  <a:srgbClr val="00A1BC"/>
                </a:solidFill>
                <a:latin typeface="+mj-lt"/>
                <a:ea typeface="Source Sans Pro" panose="020B0503030403020204" pitchFamily="34" charset="0"/>
              </a:rPr>
              <a:t>for Fibrosis &amp; Oncology</a:t>
            </a:r>
          </a:p>
        </p:txBody>
      </p:sp>
      <p:sp>
        <p:nvSpPr>
          <p:cNvPr id="6" name="Rectangle 5"/>
          <p:cNvSpPr/>
          <p:nvPr/>
        </p:nvSpPr>
        <p:spPr>
          <a:xfrm>
            <a:off x="2060492" y="3397482"/>
            <a:ext cx="4956934" cy="433908"/>
          </a:xfrm>
          <a:prstGeom prst="rect">
            <a:avLst/>
          </a:prstGeom>
          <a:solidFill>
            <a:srgbClr val="00A1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03721" y="3397483"/>
            <a:ext cx="4276468" cy="384721"/>
          </a:xfrm>
          <a:prstGeom prst="rect">
            <a:avLst/>
          </a:prstGeom>
          <a:noFill/>
        </p:spPr>
        <p:txBody>
          <a:bodyPr wrap="square" rtlCol="0">
            <a:spAutoFit/>
          </a:bodyPr>
          <a:lstStyle/>
          <a:p>
            <a:pPr algn="ctr">
              <a:spcAft>
                <a:spcPts val="600"/>
              </a:spcAft>
            </a:pPr>
            <a:r>
              <a:rPr lang="en-US" sz="1900" dirty="0">
                <a:solidFill>
                  <a:schemeClr val="bg1"/>
                </a:solidFill>
                <a:ea typeface="Source Sans Pro" panose="020B0503030403020204" pitchFamily="34" charset="0"/>
              </a:rPr>
              <a:t>Corporate Presentation – April 2021</a:t>
            </a:r>
          </a:p>
        </p:txBody>
      </p:sp>
    </p:spTree>
    <p:extLst>
      <p:ext uri="{BB962C8B-B14F-4D97-AF65-F5344CB8AC3E}">
        <p14:creationId xmlns:p14="http://schemas.microsoft.com/office/powerpoint/2010/main" val="54744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716DD3-4740-40F9-AE52-86E165F9ACCD}"/>
              </a:ext>
            </a:extLst>
          </p:cNvPr>
          <p:cNvPicPr>
            <a:picLocks noChangeAspect="1"/>
          </p:cNvPicPr>
          <p:nvPr/>
        </p:nvPicPr>
        <p:blipFill>
          <a:blip r:embed="rId2"/>
          <a:stretch>
            <a:fillRect/>
          </a:stretch>
        </p:blipFill>
        <p:spPr>
          <a:xfrm>
            <a:off x="5424063" y="1046689"/>
            <a:ext cx="3362683" cy="3434048"/>
          </a:xfrm>
          <a:prstGeom prst="rect">
            <a:avLst/>
          </a:prstGeom>
        </p:spPr>
      </p:pic>
      <p:sp>
        <p:nvSpPr>
          <p:cNvPr id="12" name="Bent Arrow 11"/>
          <p:cNvSpPr/>
          <p:nvPr/>
        </p:nvSpPr>
        <p:spPr>
          <a:xfrm rot="13804930" flipH="1">
            <a:off x="142341" y="1316970"/>
            <a:ext cx="582897" cy="612694"/>
          </a:xfrm>
          <a:prstGeom prst="bentArrow">
            <a:avLst>
              <a:gd name="adj1" fmla="val 25000"/>
              <a:gd name="adj2" fmla="val 25000"/>
              <a:gd name="adj3" fmla="val 25000"/>
              <a:gd name="adj4" fmla="val 75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dirty="0"/>
              <a:t>IPF Disease Process and Physiology</a:t>
            </a:r>
          </a:p>
        </p:txBody>
      </p:sp>
      <p:sp>
        <p:nvSpPr>
          <p:cNvPr id="4" name="Rectangle: Rounded Corners 18">
            <a:extLst>
              <a:ext uri="{FF2B5EF4-FFF2-40B4-BE49-F238E27FC236}">
                <a16:creationId xmlns:a16="http://schemas.microsoft.com/office/drawing/2014/main" id="{A2A48632-4F3E-41A4-B73E-179947403AA4}"/>
              </a:ext>
            </a:extLst>
          </p:cNvPr>
          <p:cNvSpPr/>
          <p:nvPr/>
        </p:nvSpPr>
        <p:spPr>
          <a:xfrm>
            <a:off x="615236" y="1046689"/>
            <a:ext cx="1721123" cy="582702"/>
          </a:xfrm>
          <a:prstGeom prst="roundRect">
            <a:avLst>
              <a:gd name="adj" fmla="val 12839"/>
            </a:avLst>
          </a:prstGeom>
          <a:solidFill>
            <a:srgbClr val="F27813">
              <a:alpha val="23000"/>
            </a:srgbClr>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ts val="1420"/>
              </a:lnSpc>
            </a:pPr>
            <a:r>
              <a:rPr lang="en-AU" sz="1300" dirty="0">
                <a:solidFill>
                  <a:schemeClr val="tx1">
                    <a:lumMod val="65000"/>
                    <a:lumOff val="35000"/>
                  </a:schemeClr>
                </a:solidFill>
                <a:latin typeface="+mj-lt"/>
                <a:ea typeface="Source Sans Pro" panose="020B0503030403020204" pitchFamily="34" charset="0"/>
              </a:rPr>
              <a:t>Smoke, pollution, acid</a:t>
            </a:r>
          </a:p>
        </p:txBody>
      </p:sp>
      <p:sp>
        <p:nvSpPr>
          <p:cNvPr id="5" name="Rectangle: Rounded Corners 18">
            <a:extLst>
              <a:ext uri="{FF2B5EF4-FFF2-40B4-BE49-F238E27FC236}">
                <a16:creationId xmlns:a16="http://schemas.microsoft.com/office/drawing/2014/main" id="{A2A48632-4F3E-41A4-B73E-179947403AA4}"/>
              </a:ext>
            </a:extLst>
          </p:cNvPr>
          <p:cNvSpPr/>
          <p:nvPr/>
        </p:nvSpPr>
        <p:spPr>
          <a:xfrm>
            <a:off x="615236" y="1762541"/>
            <a:ext cx="1721123" cy="582702"/>
          </a:xfrm>
          <a:prstGeom prst="roundRect">
            <a:avLst>
              <a:gd name="adj" fmla="val 12839"/>
            </a:avLst>
          </a:prstGeom>
          <a:solidFill>
            <a:srgbClr val="F27813">
              <a:alpha val="23000"/>
            </a:srgbClr>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ts val="1420"/>
              </a:lnSpc>
            </a:pPr>
            <a:r>
              <a:rPr lang="en-AU" sz="1300" dirty="0">
                <a:solidFill>
                  <a:schemeClr val="tx1">
                    <a:lumMod val="65000"/>
                    <a:lumOff val="35000"/>
                  </a:schemeClr>
                </a:solidFill>
                <a:latin typeface="+mj-lt"/>
                <a:ea typeface="Source Sans Pro" panose="020B0503030403020204" pitchFamily="34" charset="0"/>
              </a:rPr>
              <a:t>Lung tissue injury</a:t>
            </a:r>
          </a:p>
        </p:txBody>
      </p:sp>
      <p:sp>
        <p:nvSpPr>
          <p:cNvPr id="6" name="Rectangle: Rounded Corners 18">
            <a:extLst>
              <a:ext uri="{FF2B5EF4-FFF2-40B4-BE49-F238E27FC236}">
                <a16:creationId xmlns:a16="http://schemas.microsoft.com/office/drawing/2014/main" id="{A2A48632-4F3E-41A4-B73E-179947403AA4}"/>
              </a:ext>
            </a:extLst>
          </p:cNvPr>
          <p:cNvSpPr/>
          <p:nvPr/>
        </p:nvSpPr>
        <p:spPr>
          <a:xfrm>
            <a:off x="615236" y="2478393"/>
            <a:ext cx="1721123" cy="582702"/>
          </a:xfrm>
          <a:prstGeom prst="roundRect">
            <a:avLst>
              <a:gd name="adj" fmla="val 12839"/>
            </a:avLst>
          </a:prstGeom>
          <a:solidFill>
            <a:srgbClr val="F27813">
              <a:alpha val="23000"/>
            </a:srgbClr>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ts val="1420"/>
              </a:lnSpc>
            </a:pPr>
            <a:r>
              <a:rPr lang="en-AU" sz="1300" dirty="0">
                <a:solidFill>
                  <a:schemeClr val="tx1">
                    <a:lumMod val="65000"/>
                    <a:lumOff val="35000"/>
                  </a:schemeClr>
                </a:solidFill>
                <a:latin typeface="+mj-lt"/>
                <a:ea typeface="Source Sans Pro" panose="020B0503030403020204" pitchFamily="34" charset="0"/>
              </a:rPr>
              <a:t>Inflammation, excessive wound healing</a:t>
            </a:r>
          </a:p>
        </p:txBody>
      </p:sp>
      <p:sp>
        <p:nvSpPr>
          <p:cNvPr id="7" name="Rectangle: Rounded Corners 18">
            <a:extLst>
              <a:ext uri="{FF2B5EF4-FFF2-40B4-BE49-F238E27FC236}">
                <a16:creationId xmlns:a16="http://schemas.microsoft.com/office/drawing/2014/main" id="{A2A48632-4F3E-41A4-B73E-179947403AA4}"/>
              </a:ext>
            </a:extLst>
          </p:cNvPr>
          <p:cNvSpPr/>
          <p:nvPr/>
        </p:nvSpPr>
        <p:spPr>
          <a:xfrm>
            <a:off x="615236" y="3194245"/>
            <a:ext cx="1721123" cy="582702"/>
          </a:xfrm>
          <a:prstGeom prst="roundRect">
            <a:avLst>
              <a:gd name="adj" fmla="val 12839"/>
            </a:avLst>
          </a:prstGeom>
          <a:solidFill>
            <a:srgbClr val="F27813">
              <a:alpha val="23000"/>
            </a:srgbClr>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ts val="1420"/>
              </a:lnSpc>
            </a:pPr>
            <a:r>
              <a:rPr lang="en-AU" sz="1300" dirty="0">
                <a:solidFill>
                  <a:schemeClr val="tx1">
                    <a:lumMod val="65000"/>
                    <a:lumOff val="35000"/>
                  </a:schemeClr>
                </a:solidFill>
                <a:latin typeface="+mj-lt"/>
                <a:ea typeface="Source Sans Pro" panose="020B0503030403020204" pitchFamily="34" charset="0"/>
              </a:rPr>
              <a:t>Fibrosis, scarring</a:t>
            </a:r>
          </a:p>
        </p:txBody>
      </p:sp>
      <p:sp>
        <p:nvSpPr>
          <p:cNvPr id="8" name="Rectangle: Rounded Corners 18">
            <a:extLst>
              <a:ext uri="{FF2B5EF4-FFF2-40B4-BE49-F238E27FC236}">
                <a16:creationId xmlns:a16="http://schemas.microsoft.com/office/drawing/2014/main" id="{A2A48632-4F3E-41A4-B73E-179947403AA4}"/>
              </a:ext>
            </a:extLst>
          </p:cNvPr>
          <p:cNvSpPr/>
          <p:nvPr/>
        </p:nvSpPr>
        <p:spPr>
          <a:xfrm>
            <a:off x="615236" y="3910097"/>
            <a:ext cx="1721123" cy="582702"/>
          </a:xfrm>
          <a:prstGeom prst="roundRect">
            <a:avLst>
              <a:gd name="adj" fmla="val 12839"/>
            </a:avLst>
          </a:prstGeom>
          <a:solidFill>
            <a:srgbClr val="F27813">
              <a:alpha val="23000"/>
            </a:srgbClr>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ts val="1420"/>
              </a:lnSpc>
            </a:pPr>
            <a:r>
              <a:rPr lang="en-AU" sz="1300" dirty="0">
                <a:solidFill>
                  <a:schemeClr val="tx1">
                    <a:lumMod val="65000"/>
                    <a:lumOff val="35000"/>
                  </a:schemeClr>
                </a:solidFill>
                <a:latin typeface="+mj-lt"/>
                <a:ea typeface="Source Sans Pro" panose="020B0503030403020204" pitchFamily="34" charset="0"/>
              </a:rPr>
              <a:t>Reduced gas exchange </a:t>
            </a:r>
          </a:p>
        </p:txBody>
      </p:sp>
      <p:sp>
        <p:nvSpPr>
          <p:cNvPr id="9" name="Rectangle: Rounded Corners 18">
            <a:extLst>
              <a:ext uri="{FF2B5EF4-FFF2-40B4-BE49-F238E27FC236}">
                <a16:creationId xmlns:a16="http://schemas.microsoft.com/office/drawing/2014/main" id="{A2A48632-4F3E-41A4-B73E-179947403AA4}"/>
              </a:ext>
            </a:extLst>
          </p:cNvPr>
          <p:cNvSpPr/>
          <p:nvPr/>
        </p:nvSpPr>
        <p:spPr>
          <a:xfrm>
            <a:off x="3059832" y="2931790"/>
            <a:ext cx="1858908" cy="1025991"/>
          </a:xfrm>
          <a:prstGeom prst="roundRect">
            <a:avLst>
              <a:gd name="adj" fmla="val 12839"/>
            </a:avLst>
          </a:prstGeom>
          <a:solidFill>
            <a:srgbClr val="F278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ts val="1420"/>
              </a:lnSpc>
            </a:pPr>
            <a:r>
              <a:rPr lang="en-AU" sz="1300" dirty="0">
                <a:solidFill>
                  <a:srgbClr val="FFFFFF"/>
                </a:solidFill>
                <a:latin typeface="+mj-lt"/>
                <a:ea typeface="Source Sans Pro" panose="020B0503030403020204" pitchFamily="34" charset="0"/>
              </a:rPr>
              <a:t>Patients become breathless, wheelchair bound and require oxygen</a:t>
            </a:r>
          </a:p>
        </p:txBody>
      </p:sp>
      <p:sp>
        <p:nvSpPr>
          <p:cNvPr id="10" name="Rectangle: Rounded Corners 18">
            <a:extLst>
              <a:ext uri="{FF2B5EF4-FFF2-40B4-BE49-F238E27FC236}">
                <a16:creationId xmlns:a16="http://schemas.microsoft.com/office/drawing/2014/main" id="{A2A48632-4F3E-41A4-B73E-179947403AA4}"/>
              </a:ext>
            </a:extLst>
          </p:cNvPr>
          <p:cNvSpPr/>
          <p:nvPr/>
        </p:nvSpPr>
        <p:spPr>
          <a:xfrm>
            <a:off x="3059832" y="1452165"/>
            <a:ext cx="1858908" cy="1025991"/>
          </a:xfrm>
          <a:prstGeom prst="roundRect">
            <a:avLst>
              <a:gd name="adj" fmla="val 12839"/>
            </a:avLst>
          </a:prstGeom>
          <a:solidFill>
            <a:srgbClr val="F278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lnSpc>
                <a:spcPts val="1420"/>
              </a:lnSpc>
            </a:pPr>
            <a:r>
              <a:rPr lang="en-AU" sz="1300" dirty="0">
                <a:solidFill>
                  <a:srgbClr val="FFFFFF"/>
                </a:solidFill>
                <a:latin typeface="+mj-lt"/>
                <a:ea typeface="Source Sans Pro" panose="020B0503030403020204" pitchFamily="34" charset="0"/>
              </a:rPr>
              <a:t>Death from respiratory failure (suffocation)</a:t>
            </a:r>
          </a:p>
        </p:txBody>
      </p:sp>
      <p:sp>
        <p:nvSpPr>
          <p:cNvPr id="13" name="Bent Arrow 12"/>
          <p:cNvSpPr/>
          <p:nvPr/>
        </p:nvSpPr>
        <p:spPr>
          <a:xfrm rot="13804930" flipH="1">
            <a:off x="142341" y="2129406"/>
            <a:ext cx="582897" cy="612694"/>
          </a:xfrm>
          <a:prstGeom prst="bentArrow">
            <a:avLst>
              <a:gd name="adj1" fmla="val 25000"/>
              <a:gd name="adj2" fmla="val 25000"/>
              <a:gd name="adj3" fmla="val 25000"/>
              <a:gd name="adj4" fmla="val 75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Bent Arrow 13"/>
          <p:cNvSpPr/>
          <p:nvPr/>
        </p:nvSpPr>
        <p:spPr>
          <a:xfrm rot="13804930" flipH="1">
            <a:off x="142341" y="2941842"/>
            <a:ext cx="582897" cy="612694"/>
          </a:xfrm>
          <a:prstGeom prst="bentArrow">
            <a:avLst>
              <a:gd name="adj1" fmla="val 25000"/>
              <a:gd name="adj2" fmla="val 25000"/>
              <a:gd name="adj3" fmla="val 25000"/>
              <a:gd name="adj4" fmla="val 75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Bent Arrow 14"/>
          <p:cNvSpPr/>
          <p:nvPr/>
        </p:nvSpPr>
        <p:spPr>
          <a:xfrm rot="13804930" flipH="1">
            <a:off x="142341" y="3754279"/>
            <a:ext cx="582897" cy="612694"/>
          </a:xfrm>
          <a:prstGeom prst="bentArrow">
            <a:avLst>
              <a:gd name="adj1" fmla="val 25000"/>
              <a:gd name="adj2" fmla="val 25000"/>
              <a:gd name="adj3" fmla="val 25000"/>
              <a:gd name="adj4" fmla="val 75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Bent Arrow 15"/>
          <p:cNvSpPr/>
          <p:nvPr/>
        </p:nvSpPr>
        <p:spPr>
          <a:xfrm rot="6612814" flipH="1">
            <a:off x="2521431" y="3868679"/>
            <a:ext cx="649639" cy="678616"/>
          </a:xfrm>
          <a:prstGeom prst="bentArrow">
            <a:avLst>
              <a:gd name="adj1" fmla="val 25000"/>
              <a:gd name="adj2" fmla="val 25000"/>
              <a:gd name="adj3" fmla="val 25000"/>
              <a:gd name="adj4" fmla="val 75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Down Arrow 17"/>
          <p:cNvSpPr/>
          <p:nvPr/>
        </p:nvSpPr>
        <p:spPr>
          <a:xfrm rot="10800000">
            <a:off x="3829140" y="2499892"/>
            <a:ext cx="333264" cy="395819"/>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7632F17A-AB47-4823-93AD-485BE7621C7C}"/>
              </a:ext>
            </a:extLst>
          </p:cNvPr>
          <p:cNvSpPr>
            <a:spLocks noGrp="1"/>
          </p:cNvSpPr>
          <p:nvPr>
            <p:ph type="sldNum" sz="quarter" idx="10"/>
          </p:nvPr>
        </p:nvSpPr>
        <p:spPr/>
        <p:txBody>
          <a:bodyPr/>
          <a:lstStyle/>
          <a:p>
            <a:fld id="{76A38E77-7C03-F640-80E2-C5C8807B5640}" type="slidenum">
              <a:rPr lang="en-US" smtClean="0"/>
              <a:t>9</a:t>
            </a:fld>
            <a:endParaRPr lang="en-US" dirty="0"/>
          </a:p>
        </p:txBody>
      </p:sp>
    </p:spTree>
    <p:extLst>
      <p:ext uri="{BB962C8B-B14F-4D97-AF65-F5344CB8AC3E}">
        <p14:creationId xmlns:p14="http://schemas.microsoft.com/office/powerpoint/2010/main" val="3183461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74093" y="906138"/>
            <a:ext cx="3712654" cy="3598635"/>
          </a:xfrm>
          <a:prstGeom prst="rect">
            <a:avLst/>
          </a:prstGeom>
          <a:solidFill>
            <a:srgbClr val="00A1BC">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Significant Commercial Opportunity in IPF</a:t>
            </a:r>
          </a:p>
        </p:txBody>
      </p:sp>
      <p:sp>
        <p:nvSpPr>
          <p:cNvPr id="5" name="TextBox 4"/>
          <p:cNvSpPr txBox="1"/>
          <p:nvPr/>
        </p:nvSpPr>
        <p:spPr>
          <a:xfrm>
            <a:off x="303717" y="983909"/>
            <a:ext cx="4008376" cy="2711512"/>
          </a:xfrm>
          <a:prstGeom prst="rect">
            <a:avLst/>
          </a:prstGeom>
          <a:noFill/>
        </p:spPr>
        <p:txBody>
          <a:bodyPr wrap="square" rtlCol="0">
            <a:spAutoFit/>
          </a:bodyPr>
          <a:lstStyle/>
          <a:p>
            <a:pPr>
              <a:lnSpc>
                <a:spcPct val="90000"/>
              </a:lnSpc>
              <a:spcBef>
                <a:spcPts val="400"/>
              </a:spcBef>
              <a:spcAft>
                <a:spcPts val="400"/>
              </a:spcAft>
              <a:buClr>
                <a:srgbClr val="00A1BC"/>
              </a:buClr>
              <a:buSzPct val="120000"/>
              <a:defRPr/>
            </a:pPr>
            <a:r>
              <a:rPr lang="en-US" sz="1400" dirty="0">
                <a:solidFill>
                  <a:schemeClr val="tx1">
                    <a:lumMod val="65000"/>
                    <a:lumOff val="35000"/>
                  </a:schemeClr>
                </a:solidFill>
                <a:ea typeface="Source Sans Pro" panose="020B0503030403020204" pitchFamily="34" charset="0"/>
              </a:rPr>
              <a:t>Fast-growing market driven by orally delivered Ofev® (nintedanib) &amp; Esbriet® (pirfenidone)</a:t>
            </a:r>
          </a:p>
          <a:p>
            <a:pPr>
              <a:lnSpc>
                <a:spcPct val="90000"/>
              </a:lnSpc>
              <a:spcBef>
                <a:spcPts val="400"/>
              </a:spcBef>
              <a:spcAft>
                <a:spcPts val="400"/>
              </a:spcAft>
              <a:buClr>
                <a:srgbClr val="00A1BC"/>
              </a:buClr>
              <a:buSzPct val="120000"/>
              <a:defRPr/>
            </a:pPr>
            <a:r>
              <a:rPr lang="en-US" sz="1400" dirty="0">
                <a:solidFill>
                  <a:schemeClr val="tx1">
                    <a:lumMod val="65000"/>
                    <a:lumOff val="35000"/>
                  </a:schemeClr>
                </a:solidFill>
                <a:ea typeface="Source Sans Pro" panose="020B0503030403020204" pitchFamily="34" charset="0"/>
              </a:rPr>
              <a:t>US launches 2014</a:t>
            </a:r>
          </a:p>
          <a:p>
            <a:pPr>
              <a:spcBef>
                <a:spcPts val="600"/>
              </a:spcBef>
              <a:spcAft>
                <a:spcPts val="400"/>
              </a:spcAft>
              <a:buClr>
                <a:srgbClr val="00A1BC"/>
              </a:buClr>
              <a:buSzPct val="120000"/>
              <a:defRPr/>
            </a:pPr>
            <a:r>
              <a:rPr lang="en-US" sz="1600" b="1" dirty="0">
                <a:solidFill>
                  <a:srgbClr val="00A1BC"/>
                </a:solidFill>
                <a:ea typeface="Source Sans Pro" panose="020B0503030403020204" pitchFamily="34" charset="0"/>
              </a:rPr>
              <a:t>Global Sales</a:t>
            </a:r>
          </a:p>
          <a:p>
            <a:pPr marL="212400" indent="-176400">
              <a:lnSpc>
                <a:spcPct val="90000"/>
              </a:lnSpc>
              <a:spcBef>
                <a:spcPts val="400"/>
              </a:spcBef>
              <a:spcAft>
                <a:spcPts val="400"/>
              </a:spcAft>
              <a:buClr>
                <a:srgbClr val="00A1BC"/>
              </a:buClr>
              <a:buSzPct val="120000"/>
              <a:buFont typeface="Arial"/>
              <a:buChar char="•"/>
              <a:defRPr/>
            </a:pPr>
            <a:r>
              <a:rPr lang="en-US" sz="1400" dirty="0">
                <a:solidFill>
                  <a:schemeClr val="tx1">
                    <a:lumMod val="65000"/>
                    <a:lumOff val="35000"/>
                  </a:schemeClr>
                </a:solidFill>
                <a:ea typeface="Source Sans Pro" panose="020B0503030403020204" pitchFamily="34" charset="0"/>
              </a:rPr>
              <a:t>Esbriet: 2020 CHF 1.108 bn (~USD 1.229 bn)</a:t>
            </a:r>
          </a:p>
          <a:p>
            <a:pPr marL="212400" indent="-176400">
              <a:lnSpc>
                <a:spcPct val="90000"/>
              </a:lnSpc>
              <a:spcBef>
                <a:spcPts val="400"/>
              </a:spcBef>
              <a:spcAft>
                <a:spcPts val="400"/>
              </a:spcAft>
              <a:buClr>
                <a:srgbClr val="00A1BC"/>
              </a:buClr>
              <a:buSzPct val="120000"/>
              <a:buFont typeface="Arial"/>
              <a:buChar char="•"/>
              <a:defRPr/>
            </a:pPr>
            <a:r>
              <a:rPr lang="en-US" sz="1400" dirty="0">
                <a:solidFill>
                  <a:schemeClr val="tx1">
                    <a:lumMod val="65000"/>
                    <a:lumOff val="35000"/>
                  </a:schemeClr>
                </a:solidFill>
                <a:ea typeface="Source Sans Pro" panose="020B0503030403020204" pitchFamily="34" charset="0"/>
              </a:rPr>
              <a:t>Ofev: 2019 EUR 1.491 bn (~USD 1.793 bn)</a:t>
            </a:r>
          </a:p>
          <a:p>
            <a:pPr>
              <a:spcBef>
                <a:spcPts val="600"/>
              </a:spcBef>
              <a:spcAft>
                <a:spcPts val="400"/>
              </a:spcAft>
              <a:buClr>
                <a:srgbClr val="00A1BC"/>
              </a:buClr>
              <a:buSzPct val="120000"/>
              <a:defRPr/>
            </a:pPr>
            <a:r>
              <a:rPr lang="en-US" sz="1600" b="1" dirty="0">
                <a:solidFill>
                  <a:srgbClr val="00A1BC"/>
                </a:solidFill>
                <a:ea typeface="Source Sans Pro" panose="020B0503030403020204" pitchFamily="34" charset="0"/>
              </a:rPr>
              <a:t>US Pricing</a:t>
            </a:r>
            <a:r>
              <a:rPr lang="en-US" sz="1600" baseline="30000" dirty="0">
                <a:solidFill>
                  <a:srgbClr val="00A1BC"/>
                </a:solidFill>
                <a:ea typeface="Source Sans Pro" panose="020B0503030403020204" pitchFamily="34" charset="0"/>
              </a:rPr>
              <a:t>2</a:t>
            </a:r>
          </a:p>
          <a:p>
            <a:pPr marL="212400" indent="-176400">
              <a:lnSpc>
                <a:spcPct val="90000"/>
              </a:lnSpc>
              <a:spcBef>
                <a:spcPts val="400"/>
              </a:spcBef>
              <a:spcAft>
                <a:spcPts val="400"/>
              </a:spcAft>
              <a:buClr>
                <a:srgbClr val="00A1BC"/>
              </a:buClr>
              <a:buSzPct val="120000"/>
              <a:buFont typeface="Arial"/>
              <a:buChar char="•"/>
              <a:defRPr/>
            </a:pPr>
            <a:r>
              <a:rPr lang="en-US" sz="1400" dirty="0">
                <a:solidFill>
                  <a:schemeClr val="tx1">
                    <a:lumMod val="65000"/>
                    <a:lumOff val="35000"/>
                  </a:schemeClr>
                </a:solidFill>
                <a:ea typeface="Source Sans Pro" panose="020B0503030403020204" pitchFamily="34" charset="0"/>
              </a:rPr>
              <a:t>$123k/year Esbriet</a:t>
            </a:r>
          </a:p>
          <a:p>
            <a:pPr marL="212400" indent="-176400">
              <a:lnSpc>
                <a:spcPct val="90000"/>
              </a:lnSpc>
              <a:spcBef>
                <a:spcPts val="400"/>
              </a:spcBef>
              <a:spcAft>
                <a:spcPts val="400"/>
              </a:spcAft>
              <a:buClr>
                <a:srgbClr val="00A1BC"/>
              </a:buClr>
              <a:buSzPct val="120000"/>
              <a:buFont typeface="Arial"/>
              <a:buChar char="•"/>
              <a:defRPr/>
            </a:pPr>
            <a:r>
              <a:rPr lang="en-US" sz="1400" dirty="0">
                <a:solidFill>
                  <a:schemeClr val="tx1">
                    <a:lumMod val="65000"/>
                    <a:lumOff val="35000"/>
                  </a:schemeClr>
                </a:solidFill>
                <a:ea typeface="Source Sans Pro" panose="020B0503030403020204" pitchFamily="34" charset="0"/>
              </a:rPr>
              <a:t>$135k/year Ofev</a:t>
            </a:r>
          </a:p>
        </p:txBody>
      </p:sp>
      <p:sp>
        <p:nvSpPr>
          <p:cNvPr id="6" name="TextBox 5">
            <a:extLst>
              <a:ext uri="{FF2B5EF4-FFF2-40B4-BE49-F238E27FC236}">
                <a16:creationId xmlns:a16="http://schemas.microsoft.com/office/drawing/2014/main" id="{B627E68D-41F4-4BE4-8931-DAC54AF23D6E}"/>
              </a:ext>
            </a:extLst>
          </p:cNvPr>
          <p:cNvSpPr txBox="1"/>
          <p:nvPr/>
        </p:nvSpPr>
        <p:spPr>
          <a:xfrm>
            <a:off x="303717" y="4385932"/>
            <a:ext cx="5538388" cy="338554"/>
          </a:xfrm>
          <a:prstGeom prst="rect">
            <a:avLst/>
          </a:prstGeom>
          <a:noFill/>
        </p:spPr>
        <p:txBody>
          <a:bodyPr wrap="square">
            <a:spAutoFit/>
          </a:bodyPr>
          <a:lstStyle/>
          <a:p>
            <a:r>
              <a:rPr lang="en-AU" sz="800" dirty="0">
                <a:solidFill>
                  <a:schemeClr val="tx1">
                    <a:lumMod val="65000"/>
                    <a:lumOff val="35000"/>
                  </a:schemeClr>
                </a:solidFill>
              </a:rPr>
              <a:t>1. Figures from DelveInsight IPF Market Insights, Epidemiology and Market Forecast – 2017 – 2030</a:t>
            </a:r>
          </a:p>
          <a:p>
            <a:r>
              <a:rPr lang="en-AU" sz="800" dirty="0">
                <a:solidFill>
                  <a:schemeClr val="tx1">
                    <a:lumMod val="65000"/>
                    <a:lumOff val="35000"/>
                  </a:schemeClr>
                </a:solidFill>
              </a:rPr>
              <a:t>2. Current wholesale acquisition price for 365 days per year treatment at recommended dosing regimen (RedBook)</a:t>
            </a:r>
          </a:p>
        </p:txBody>
      </p:sp>
      <p:sp>
        <p:nvSpPr>
          <p:cNvPr id="7" name="TextBox 6">
            <a:extLst>
              <a:ext uri="{FF2B5EF4-FFF2-40B4-BE49-F238E27FC236}">
                <a16:creationId xmlns:a16="http://schemas.microsoft.com/office/drawing/2014/main" id="{48DCF5BD-F493-4F74-9AC7-E9B34F059A57}"/>
              </a:ext>
            </a:extLst>
          </p:cNvPr>
          <p:cNvSpPr txBox="1"/>
          <p:nvPr/>
        </p:nvSpPr>
        <p:spPr>
          <a:xfrm>
            <a:off x="5091814" y="941813"/>
            <a:ext cx="3712654" cy="461665"/>
          </a:xfrm>
          <a:prstGeom prst="rect">
            <a:avLst/>
          </a:prstGeom>
          <a:noFill/>
        </p:spPr>
        <p:txBody>
          <a:bodyPr wrap="square">
            <a:spAutoFit/>
          </a:bodyPr>
          <a:lstStyle/>
          <a:p>
            <a:pPr>
              <a:spcAft>
                <a:spcPts val="600"/>
              </a:spcAft>
            </a:pPr>
            <a:r>
              <a:rPr lang="en-AU" sz="1200" dirty="0">
                <a:solidFill>
                  <a:schemeClr val="accent1">
                    <a:lumMod val="75000"/>
                  </a:schemeClr>
                </a:solidFill>
                <a:latin typeface="+mj-lt"/>
                <a:ea typeface="Source Sans Pro" panose="020B0503030403020204" pitchFamily="34" charset="0"/>
              </a:rPr>
              <a:t>IPF market in 7 major markets</a:t>
            </a:r>
            <a:r>
              <a:rPr lang="en-AU" sz="1200" baseline="30000" dirty="0">
                <a:solidFill>
                  <a:schemeClr val="accent1">
                    <a:lumMod val="75000"/>
                  </a:schemeClr>
                </a:solidFill>
                <a:latin typeface="+mj-lt"/>
                <a:ea typeface="Source Sans Pro" panose="020B0503030403020204" pitchFamily="34" charset="0"/>
              </a:rPr>
              <a:t>1</a:t>
            </a:r>
            <a:r>
              <a:rPr lang="en-AU" sz="1200" dirty="0">
                <a:solidFill>
                  <a:schemeClr val="accent1">
                    <a:lumMod val="75000"/>
                  </a:schemeClr>
                </a:solidFill>
                <a:latin typeface="+mj-lt"/>
                <a:ea typeface="Source Sans Pro" panose="020B0503030403020204" pitchFamily="34" charset="0"/>
              </a:rPr>
              <a:t>: </a:t>
            </a:r>
            <a:r>
              <a:rPr lang="en-GB" sz="1200" dirty="0">
                <a:solidFill>
                  <a:schemeClr val="accent1">
                    <a:lumMod val="75000"/>
                  </a:schemeClr>
                </a:solidFill>
                <a:latin typeface="+mj-lt"/>
                <a:ea typeface="Source Sans Pro" panose="020B0503030403020204" pitchFamily="34" charset="0"/>
              </a:rPr>
              <a:t>Largest market is US, followed by UK, Italy, Japan, Germany, France, Spain</a:t>
            </a:r>
          </a:p>
        </p:txBody>
      </p:sp>
      <p:grpSp>
        <p:nvGrpSpPr>
          <p:cNvPr id="8" name="Group 7"/>
          <p:cNvGrpSpPr/>
          <p:nvPr/>
        </p:nvGrpSpPr>
        <p:grpSpPr>
          <a:xfrm>
            <a:off x="5483827" y="1551720"/>
            <a:ext cx="2784816" cy="2806877"/>
            <a:chOff x="6213711" y="2010480"/>
            <a:chExt cx="3487161" cy="3514785"/>
          </a:xfrm>
        </p:grpSpPr>
        <p:sp>
          <p:nvSpPr>
            <p:cNvPr id="9" name="Rectangle 8">
              <a:extLst>
                <a:ext uri="{FF2B5EF4-FFF2-40B4-BE49-F238E27FC236}">
                  <a16:creationId xmlns:a16="http://schemas.microsoft.com/office/drawing/2014/main" id="{0025EC39-7485-4A34-B644-15779CCD29C5}"/>
                </a:ext>
              </a:extLst>
            </p:cNvPr>
            <p:cNvSpPr/>
            <p:nvPr/>
          </p:nvSpPr>
          <p:spPr>
            <a:xfrm>
              <a:off x="6213711" y="3817265"/>
              <a:ext cx="1576333" cy="12890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j-lt"/>
                  <a:ea typeface="Source Sans Pro" panose="020B0503030403020204" pitchFamily="34" charset="0"/>
                </a:rPr>
                <a:t>Total $1.5bn</a:t>
              </a:r>
            </a:p>
          </p:txBody>
        </p:sp>
        <p:sp>
          <p:nvSpPr>
            <p:cNvPr id="10" name="Oval 9">
              <a:extLst>
                <a:ext uri="{FF2B5EF4-FFF2-40B4-BE49-F238E27FC236}">
                  <a16:creationId xmlns:a16="http://schemas.microsoft.com/office/drawing/2014/main" id="{FFBE061E-37EB-438E-9EAB-6EFF5A5EE22E}"/>
                </a:ext>
              </a:extLst>
            </p:cNvPr>
            <p:cNvSpPr/>
            <p:nvPr/>
          </p:nvSpPr>
          <p:spPr>
            <a:xfrm>
              <a:off x="6381454" y="2254555"/>
              <a:ext cx="1220150" cy="1159568"/>
            </a:xfrm>
            <a:prstGeom prst="ellipse">
              <a:avLst/>
            </a:prstGeom>
            <a:solidFill>
              <a:srgbClr val="F4E2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accent1">
                      <a:lumMod val="75000"/>
                    </a:schemeClr>
                  </a:solidFill>
                  <a:latin typeface="+mj-lt"/>
                  <a:ea typeface="Source Sans Pro" panose="020B0503030403020204" pitchFamily="34" charset="0"/>
                </a:rPr>
                <a:t>8.4% CAGR</a:t>
              </a:r>
            </a:p>
          </p:txBody>
        </p:sp>
        <p:sp>
          <p:nvSpPr>
            <p:cNvPr id="11" name="Rectangle 10">
              <a:extLst>
                <a:ext uri="{FF2B5EF4-FFF2-40B4-BE49-F238E27FC236}">
                  <a16:creationId xmlns:a16="http://schemas.microsoft.com/office/drawing/2014/main" id="{8CEF1C55-7925-4A79-9367-2007E9096FAB}"/>
                </a:ext>
              </a:extLst>
            </p:cNvPr>
            <p:cNvSpPr/>
            <p:nvPr/>
          </p:nvSpPr>
          <p:spPr>
            <a:xfrm>
              <a:off x="8124539" y="2010480"/>
              <a:ext cx="1576333" cy="30980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j-lt"/>
                  <a:ea typeface="Source Sans Pro" panose="020B0503030403020204" pitchFamily="34" charset="0"/>
                </a:rPr>
                <a:t>Projected $4.3bn</a:t>
              </a:r>
            </a:p>
          </p:txBody>
        </p:sp>
        <p:sp>
          <p:nvSpPr>
            <p:cNvPr id="12" name="TextBox 11">
              <a:extLst>
                <a:ext uri="{FF2B5EF4-FFF2-40B4-BE49-F238E27FC236}">
                  <a16:creationId xmlns:a16="http://schemas.microsoft.com/office/drawing/2014/main" id="{451CE415-BB9F-4553-8642-0AEEB394967F}"/>
                </a:ext>
              </a:extLst>
            </p:cNvPr>
            <p:cNvSpPr txBox="1"/>
            <p:nvPr/>
          </p:nvSpPr>
          <p:spPr>
            <a:xfrm>
              <a:off x="6277586" y="5132808"/>
              <a:ext cx="1449763" cy="346860"/>
            </a:xfrm>
            <a:prstGeom prst="rect">
              <a:avLst/>
            </a:prstGeom>
            <a:noFill/>
          </p:spPr>
          <p:txBody>
            <a:bodyPr wrap="square" rtlCol="0">
              <a:spAutoFit/>
            </a:bodyPr>
            <a:lstStyle/>
            <a:p>
              <a:pPr algn="ctr"/>
              <a:r>
                <a:rPr lang="en-AU" sz="1200" dirty="0">
                  <a:solidFill>
                    <a:schemeClr val="accent1">
                      <a:lumMod val="75000"/>
                    </a:schemeClr>
                  </a:solidFill>
                  <a:latin typeface="+mj-lt"/>
                  <a:ea typeface="Source Sans Pro" panose="020B0503030403020204" pitchFamily="34" charset="0"/>
                </a:rPr>
                <a:t>2017</a:t>
              </a:r>
            </a:p>
          </p:txBody>
        </p:sp>
        <p:sp>
          <p:nvSpPr>
            <p:cNvPr id="13" name="TextBox 12">
              <a:extLst>
                <a:ext uri="{FF2B5EF4-FFF2-40B4-BE49-F238E27FC236}">
                  <a16:creationId xmlns:a16="http://schemas.microsoft.com/office/drawing/2014/main" id="{CAC9DBCE-71F5-4260-9318-0173FC2A73E0}"/>
                </a:ext>
              </a:extLst>
            </p:cNvPr>
            <p:cNvSpPr txBox="1"/>
            <p:nvPr/>
          </p:nvSpPr>
          <p:spPr>
            <a:xfrm>
              <a:off x="8165918" y="5132808"/>
              <a:ext cx="1534954" cy="327590"/>
            </a:xfrm>
            <a:prstGeom prst="rect">
              <a:avLst/>
            </a:prstGeom>
            <a:noFill/>
          </p:spPr>
          <p:txBody>
            <a:bodyPr wrap="square" rtlCol="0">
              <a:spAutoFit/>
            </a:bodyPr>
            <a:lstStyle/>
            <a:p>
              <a:pPr algn="ctr"/>
              <a:r>
                <a:rPr lang="en-AU" sz="1100" dirty="0">
                  <a:solidFill>
                    <a:schemeClr val="accent1">
                      <a:lumMod val="75000"/>
                    </a:schemeClr>
                  </a:solidFill>
                  <a:latin typeface="+mj-lt"/>
                  <a:ea typeface="Source Sans Pro" panose="020B0503030403020204" pitchFamily="34" charset="0"/>
                </a:rPr>
                <a:t>2030</a:t>
              </a:r>
              <a:r>
                <a:rPr lang="en-AU" sz="1100" dirty="0">
                  <a:solidFill>
                    <a:schemeClr val="accent1">
                      <a:lumMod val="50000"/>
                    </a:schemeClr>
                  </a:solidFill>
                  <a:latin typeface="+mj-lt"/>
                </a:rPr>
                <a:t> </a:t>
              </a:r>
              <a:r>
                <a:rPr lang="en-AU" sz="1100" dirty="0">
                  <a:solidFill>
                    <a:schemeClr val="accent1">
                      <a:lumMod val="75000"/>
                    </a:schemeClr>
                  </a:solidFill>
                  <a:latin typeface="+mj-lt"/>
                  <a:ea typeface="Source Sans Pro" panose="020B0503030403020204" pitchFamily="34" charset="0"/>
                </a:rPr>
                <a:t>estimated</a:t>
              </a:r>
            </a:p>
          </p:txBody>
        </p:sp>
        <p:cxnSp>
          <p:nvCxnSpPr>
            <p:cNvPr id="14" name="Straight Arrow Connector 13">
              <a:extLst>
                <a:ext uri="{FF2B5EF4-FFF2-40B4-BE49-F238E27FC236}">
                  <a16:creationId xmlns:a16="http://schemas.microsoft.com/office/drawing/2014/main" id="{D2D0DDDC-500D-45AA-AE7F-713640122093}"/>
                </a:ext>
              </a:extLst>
            </p:cNvPr>
            <p:cNvCxnSpPr>
              <a:cxnSpLocks/>
            </p:cNvCxnSpPr>
            <p:nvPr/>
          </p:nvCxnSpPr>
          <p:spPr>
            <a:xfrm>
              <a:off x="6213711" y="5525265"/>
              <a:ext cx="348716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EF4EEEA6-8076-4408-97A4-C4DBBD85E576}"/>
              </a:ext>
            </a:extLst>
          </p:cNvPr>
          <p:cNvSpPr>
            <a:spLocks noGrp="1"/>
          </p:cNvSpPr>
          <p:nvPr>
            <p:ph type="sldNum" sz="quarter" idx="10"/>
          </p:nvPr>
        </p:nvSpPr>
        <p:spPr/>
        <p:txBody>
          <a:bodyPr/>
          <a:lstStyle/>
          <a:p>
            <a:fld id="{76A38E77-7C03-F640-80E2-C5C8807B5640}" type="slidenum">
              <a:rPr lang="en-US" smtClean="0"/>
              <a:t>10</a:t>
            </a:fld>
            <a:endParaRPr lang="en-US" dirty="0"/>
          </a:p>
        </p:txBody>
      </p:sp>
    </p:spTree>
    <p:extLst>
      <p:ext uri="{BB962C8B-B14F-4D97-AF65-F5344CB8AC3E}">
        <p14:creationId xmlns:p14="http://schemas.microsoft.com/office/powerpoint/2010/main" val="321252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43769"/>
            <a:ext cx="5692933" cy="708945"/>
          </a:xfrm>
        </p:spPr>
        <p:txBody>
          <a:bodyPr>
            <a:normAutofit/>
          </a:bodyPr>
          <a:lstStyle/>
          <a:p>
            <a:pPr>
              <a:lnSpc>
                <a:spcPts val="2420"/>
              </a:lnSpc>
            </a:pPr>
            <a:r>
              <a:rPr lang="en-US" dirty="0"/>
              <a:t>IPF attracts many deals in early clinical stage and more recently in preclinical stage (1)</a:t>
            </a:r>
          </a:p>
        </p:txBody>
      </p:sp>
      <p:sp>
        <p:nvSpPr>
          <p:cNvPr id="5" name="TextBox 4">
            <a:extLst>
              <a:ext uri="{FF2B5EF4-FFF2-40B4-BE49-F238E27FC236}">
                <a16:creationId xmlns:a16="http://schemas.microsoft.com/office/drawing/2014/main" id="{B627E68D-41F4-4BE4-8931-DAC54AF23D6E}"/>
              </a:ext>
            </a:extLst>
          </p:cNvPr>
          <p:cNvSpPr txBox="1"/>
          <p:nvPr/>
        </p:nvSpPr>
        <p:spPr>
          <a:xfrm>
            <a:off x="5122603" y="4846101"/>
            <a:ext cx="2951840" cy="215444"/>
          </a:xfrm>
          <a:prstGeom prst="rect">
            <a:avLst/>
          </a:prstGeom>
          <a:noFill/>
        </p:spPr>
        <p:txBody>
          <a:bodyPr wrap="square">
            <a:spAutoFit/>
          </a:bodyPr>
          <a:lstStyle/>
          <a:p>
            <a:pPr algn="r"/>
            <a:r>
              <a:rPr lang="en-AU" sz="800" dirty="0">
                <a:solidFill>
                  <a:schemeClr val="tx1">
                    <a:lumMod val="65000"/>
                    <a:lumOff val="35000"/>
                  </a:schemeClr>
                </a:solidFill>
              </a:rPr>
              <a:t>Sources: Websites, press releases; clinicaltrials.gov</a:t>
            </a:r>
          </a:p>
        </p:txBody>
      </p:sp>
      <p:graphicFrame>
        <p:nvGraphicFramePr>
          <p:cNvPr id="6" name="Content Placeholder 4"/>
          <p:cNvGraphicFramePr>
            <a:graphicFrameLocks/>
          </p:cNvGraphicFramePr>
          <p:nvPr>
            <p:extLst>
              <p:ext uri="{D42A27DB-BD31-4B8C-83A1-F6EECF244321}">
                <p14:modId xmlns:p14="http://schemas.microsoft.com/office/powerpoint/2010/main" val="3840554572"/>
              </p:ext>
            </p:extLst>
          </p:nvPr>
        </p:nvGraphicFramePr>
        <p:xfrm>
          <a:off x="318309" y="804380"/>
          <a:ext cx="8444091" cy="3833995"/>
        </p:xfrm>
        <a:graphic>
          <a:graphicData uri="http://schemas.openxmlformats.org/drawingml/2006/table">
            <a:tbl>
              <a:tblPr firstRow="1" bandRow="1">
                <a:tableStyleId>{5C22544A-7EE6-4342-B048-85BDC9FD1C3A}</a:tableStyleId>
              </a:tblPr>
              <a:tblGrid>
                <a:gridCol w="2372168">
                  <a:extLst>
                    <a:ext uri="{9D8B030D-6E8A-4147-A177-3AD203B41FA5}">
                      <a16:colId xmlns:a16="http://schemas.microsoft.com/office/drawing/2014/main" val="20000"/>
                    </a:ext>
                  </a:extLst>
                </a:gridCol>
                <a:gridCol w="1454198">
                  <a:extLst>
                    <a:ext uri="{9D8B030D-6E8A-4147-A177-3AD203B41FA5}">
                      <a16:colId xmlns:a16="http://schemas.microsoft.com/office/drawing/2014/main" val="20001"/>
                    </a:ext>
                  </a:extLst>
                </a:gridCol>
                <a:gridCol w="1352182">
                  <a:extLst>
                    <a:ext uri="{9D8B030D-6E8A-4147-A177-3AD203B41FA5}">
                      <a16:colId xmlns:a16="http://schemas.microsoft.com/office/drawing/2014/main" val="20002"/>
                    </a:ext>
                  </a:extLst>
                </a:gridCol>
                <a:gridCol w="1124923">
                  <a:extLst>
                    <a:ext uri="{9D8B030D-6E8A-4147-A177-3AD203B41FA5}">
                      <a16:colId xmlns:a16="http://schemas.microsoft.com/office/drawing/2014/main" val="20003"/>
                    </a:ext>
                  </a:extLst>
                </a:gridCol>
                <a:gridCol w="1051560">
                  <a:extLst>
                    <a:ext uri="{9D8B030D-6E8A-4147-A177-3AD203B41FA5}">
                      <a16:colId xmlns:a16="http://schemas.microsoft.com/office/drawing/2014/main" val="755483398"/>
                    </a:ext>
                  </a:extLst>
                </a:gridCol>
                <a:gridCol w="1089060">
                  <a:extLst>
                    <a:ext uri="{9D8B030D-6E8A-4147-A177-3AD203B41FA5}">
                      <a16:colId xmlns:a16="http://schemas.microsoft.com/office/drawing/2014/main" val="122399162"/>
                    </a:ext>
                  </a:extLst>
                </a:gridCol>
              </a:tblGrid>
              <a:tr h="304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a:solidFill>
                            <a:schemeClr val="bg1"/>
                          </a:solidFill>
                          <a:latin typeface="+mn-lt"/>
                          <a:ea typeface="Times New Roman"/>
                          <a:cs typeface="Tahoma" pitchFamily="34" charset="0"/>
                        </a:rPr>
                        <a:t>Licensee / deal type / asset</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a:solidFill>
                            <a:schemeClr val="bg1"/>
                          </a:solidFill>
                          <a:latin typeface="+mn-lt"/>
                          <a:ea typeface="Times New Roman"/>
                          <a:cs typeface="Tahoma" pitchFamily="34" charset="0"/>
                        </a:rPr>
                        <a:t>Acquirer / partner</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Stage at time of deal</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Data at time of deal</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Value USD m incl upfronts</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Upfront USD m</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46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accent1">
                              <a:lumMod val="50000"/>
                            </a:schemeClr>
                          </a:solidFill>
                          <a:latin typeface="+mn-lt"/>
                          <a:ea typeface="+mn-ea"/>
                          <a:cs typeface="Arial"/>
                        </a:rPr>
                        <a:t>Morphic Therapeutics </a:t>
                      </a:r>
                      <a:r>
                        <a:rPr lang="en-US" sz="1000" kern="1200" dirty="0">
                          <a:solidFill>
                            <a:schemeClr val="accent1">
                              <a:lumMod val="50000"/>
                            </a:schemeClr>
                          </a:solidFill>
                          <a:latin typeface="+mn-lt"/>
                          <a:ea typeface="+mn-ea"/>
                          <a:cs typeface="Arial"/>
                        </a:rPr>
                        <a:t>(licensing agreement)</a:t>
                      </a:r>
                      <a:endParaRPr lang="en-US" sz="1000" b="1" kern="1200" dirty="0">
                        <a:solidFill>
                          <a:schemeClr val="accent1">
                            <a:lumMod val="50000"/>
                          </a:schemeClr>
                        </a:solidFill>
                        <a:latin typeface="+mn-lt"/>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accent1">
                              <a:lumMod val="50000"/>
                            </a:schemeClr>
                          </a:solidFill>
                          <a:latin typeface="+mn-lt"/>
                          <a:ea typeface="+mn-ea"/>
                          <a:cs typeface="Arial"/>
                        </a:rPr>
                        <a:t>(MORF-720 &amp; 627)</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accent1">
                              <a:lumMod val="50000"/>
                            </a:schemeClr>
                          </a:solidFill>
                          <a:latin typeface="+mn-lt"/>
                          <a:ea typeface="+mn-ea"/>
                          <a:cs typeface="Arial"/>
                        </a:rPr>
                        <a:t>Abbvie 2018 – 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accent1">
                              <a:lumMod val="50000"/>
                            </a:schemeClr>
                          </a:solidFill>
                          <a:latin typeface="+mn-lt"/>
                          <a:ea typeface="+mn-ea"/>
                          <a:cs typeface="Arial"/>
                        </a:rPr>
                        <a:t>Abbvie 2020 - license</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1">
                              <a:lumMod val="50000"/>
                            </a:schemeClr>
                          </a:solidFill>
                          <a:latin typeface="+mn-lt"/>
                          <a:ea typeface="+mn-ea"/>
                          <a:cs typeface="Arial"/>
                        </a:rPr>
                        <a:t>Preclinical</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Preclinical</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undisclosed</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100</a:t>
                      </a:r>
                    </a:p>
                    <a:p>
                      <a:pPr marL="0" algn="l" defTabSz="914400" rtl="0" eaLnBrk="1" latinLnBrk="0" hangingPunct="1"/>
                      <a:r>
                        <a:rPr lang="en-GB" sz="1000" kern="1200" dirty="0">
                          <a:solidFill>
                            <a:schemeClr val="accent1">
                              <a:lumMod val="50000"/>
                            </a:schemeClr>
                          </a:solidFill>
                          <a:latin typeface="+mn-lt"/>
                          <a:ea typeface="+mn-ea"/>
                          <a:cs typeface="+mn-cs"/>
                        </a:rPr>
                        <a:t>20</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74573165"/>
                  </a:ext>
                </a:extLst>
              </a:tr>
              <a:tr h="46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accent1">
                              <a:lumMod val="50000"/>
                            </a:schemeClr>
                          </a:solidFill>
                          <a:latin typeface="+mn-lt"/>
                          <a:ea typeface="+mn-ea"/>
                          <a:cs typeface="Arial"/>
                        </a:rPr>
                        <a:t>RedX</a:t>
                      </a:r>
                      <a:r>
                        <a:rPr lang="en-US" sz="1000" b="1" kern="1200" dirty="0">
                          <a:solidFill>
                            <a:schemeClr val="accent1">
                              <a:lumMod val="50000"/>
                            </a:schemeClr>
                          </a:solidFill>
                          <a:latin typeface="+mn-lt"/>
                          <a:ea typeface="+mn-ea"/>
                          <a:cs typeface="Arial"/>
                        </a:rPr>
                        <a:t> </a:t>
                      </a:r>
                      <a:r>
                        <a:rPr lang="en-US" sz="1000" kern="1200" dirty="0">
                          <a:solidFill>
                            <a:schemeClr val="accent1">
                              <a:lumMod val="50000"/>
                            </a:schemeClr>
                          </a:solidFill>
                          <a:latin typeface="+mn-lt"/>
                          <a:ea typeface="+mn-ea"/>
                          <a:cs typeface="Arial"/>
                        </a:rPr>
                        <a:t>(licensing option)</a:t>
                      </a:r>
                      <a:endParaRPr lang="en-US" sz="1000" b="1" kern="1200" dirty="0">
                        <a:solidFill>
                          <a:schemeClr val="accent1">
                            <a:lumMod val="50000"/>
                          </a:schemeClr>
                        </a:solidFill>
                        <a:latin typeface="+mn-lt"/>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accent1">
                              <a:lumMod val="50000"/>
                            </a:schemeClr>
                          </a:solidFill>
                          <a:latin typeface="+mn-lt"/>
                          <a:ea typeface="+mn-ea"/>
                          <a:cs typeface="Arial"/>
                        </a:rPr>
                        <a:t>(RXC006, Porcupine (Wnt) inhibitor)</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accent1">
                              <a:lumMod val="50000"/>
                            </a:schemeClr>
                          </a:solidFill>
                          <a:latin typeface="+mn-lt"/>
                          <a:ea typeface="+mn-ea"/>
                          <a:cs typeface="Arial"/>
                        </a:rPr>
                        <a:t>AstraZeneca 2020</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1">
                              <a:lumMod val="50000"/>
                            </a:schemeClr>
                          </a:solidFill>
                          <a:latin typeface="+mn-lt"/>
                          <a:ea typeface="+mn-ea"/>
                          <a:cs typeface="Arial"/>
                        </a:rPr>
                        <a:t>Preclinical</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Preclinical</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377</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17 (up to positive Phase 1)</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14816406"/>
                  </a:ext>
                </a:extLst>
              </a:tr>
              <a:tr h="468095">
                <a:tc>
                  <a:txBody>
                    <a:bodyPr/>
                    <a:lstStyle/>
                    <a:p>
                      <a:pPr marL="0" indent="0" algn="l">
                        <a:buNone/>
                      </a:pPr>
                      <a:r>
                        <a:rPr lang="en-GB" sz="1000" b="1" dirty="0">
                          <a:solidFill>
                            <a:schemeClr val="accent1">
                              <a:lumMod val="50000"/>
                            </a:schemeClr>
                          </a:solidFill>
                          <a:latin typeface="+mn-lt"/>
                          <a:cs typeface="Arial"/>
                        </a:rPr>
                        <a:t>Galecto </a:t>
                      </a:r>
                      <a:r>
                        <a:rPr lang="en-GB" sz="1000" dirty="0">
                          <a:solidFill>
                            <a:schemeClr val="accent1">
                              <a:lumMod val="50000"/>
                            </a:schemeClr>
                          </a:solidFill>
                          <a:latin typeface="+mn-lt"/>
                          <a:cs typeface="Arial"/>
                        </a:rPr>
                        <a:t>(acquisition option)</a:t>
                      </a:r>
                      <a:endParaRPr lang="en-GB" sz="1000" b="1" dirty="0">
                        <a:solidFill>
                          <a:schemeClr val="accent1">
                            <a:lumMod val="50000"/>
                          </a:schemeClr>
                        </a:solidFill>
                        <a:latin typeface="+mn-lt"/>
                        <a:cs typeface="Arial"/>
                      </a:endParaRPr>
                    </a:p>
                    <a:p>
                      <a:pPr marL="0" indent="0" algn="l">
                        <a:buNone/>
                      </a:pPr>
                      <a:r>
                        <a:rPr lang="en-GB" sz="1000" dirty="0">
                          <a:solidFill>
                            <a:schemeClr val="accent1">
                              <a:lumMod val="50000"/>
                            </a:schemeClr>
                          </a:solidFill>
                          <a:latin typeface="+mn-lt"/>
                          <a:cs typeface="Arial"/>
                        </a:rPr>
                        <a:t>(TD139: Galectin-3 Inhibitor)</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BMS 2014</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Started first in human study</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Safety/ PK in healthy subjects</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444</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u="none" dirty="0">
                        <a:solidFill>
                          <a:schemeClr val="accent1">
                            <a:lumMod val="50000"/>
                          </a:schemeClr>
                        </a:solidFill>
                        <a:latin typeface="+mn-lt"/>
                        <a:ea typeface="Times New Roman"/>
                        <a:cs typeface="Tahoma" pitchFamily="34" charset="0"/>
                      </a:endParaRP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64104105"/>
                  </a:ext>
                </a:extLst>
              </a:tr>
              <a:tr h="46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accent1">
                              <a:lumMod val="50000"/>
                            </a:schemeClr>
                          </a:solidFill>
                          <a:latin typeface="+mn-lt"/>
                          <a:ea typeface="+mn-ea"/>
                          <a:cs typeface="Arial"/>
                        </a:rPr>
                        <a:t>Bridge Biotherapeutics </a:t>
                      </a:r>
                      <a:r>
                        <a:rPr lang="en-US" sz="1000" b="0" kern="1200" dirty="0">
                          <a:solidFill>
                            <a:schemeClr val="accent1">
                              <a:lumMod val="50000"/>
                            </a:schemeClr>
                          </a:solidFill>
                          <a:latin typeface="+mn-lt"/>
                          <a:ea typeface="+mn-ea"/>
                          <a:cs typeface="Arial"/>
                        </a:rPr>
                        <a:t>(licensing agreement)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accent1">
                              <a:lumMod val="50000"/>
                            </a:schemeClr>
                          </a:solidFill>
                          <a:latin typeface="+mn-lt"/>
                          <a:ea typeface="+mn-ea"/>
                          <a:cs typeface="Arial"/>
                        </a:rPr>
                        <a:t>(BBT-877, Autotaxin inhibitor)</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accent1">
                              <a:lumMod val="50000"/>
                            </a:schemeClr>
                          </a:solidFill>
                          <a:latin typeface="+mn-lt"/>
                          <a:ea typeface="+mn-ea"/>
                          <a:cs typeface="Arial"/>
                        </a:rPr>
                        <a:t>BI - 2019</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1">
                              <a:lumMod val="50000"/>
                            </a:schemeClr>
                          </a:solidFill>
                          <a:latin typeface="+mn-lt"/>
                          <a:ea typeface="+mn-ea"/>
                          <a:cs typeface="Arial"/>
                        </a:rPr>
                        <a:t>Phase 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Phase 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1300</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55 (upfront + near term)</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77229410"/>
                  </a:ext>
                </a:extLst>
              </a:tr>
              <a:tr h="46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accent1">
                              <a:lumMod val="50000"/>
                            </a:schemeClr>
                          </a:solidFill>
                          <a:latin typeface="+mn-lt"/>
                          <a:ea typeface="+mn-ea"/>
                          <a:cs typeface="Arial"/>
                        </a:rPr>
                        <a:t>OncoArendi</a:t>
                      </a:r>
                      <a:r>
                        <a:rPr lang="en-US" sz="1000" b="1" kern="1200" dirty="0">
                          <a:solidFill>
                            <a:schemeClr val="accent1">
                              <a:lumMod val="50000"/>
                            </a:schemeClr>
                          </a:solidFill>
                          <a:latin typeface="+mn-lt"/>
                          <a:ea typeface="+mn-ea"/>
                          <a:cs typeface="Arial"/>
                        </a:rPr>
                        <a:t> </a:t>
                      </a:r>
                      <a:r>
                        <a:rPr lang="en-US" sz="1000" kern="1200" dirty="0">
                          <a:solidFill>
                            <a:schemeClr val="accent1">
                              <a:lumMod val="50000"/>
                            </a:schemeClr>
                          </a:solidFill>
                          <a:latin typeface="+mn-lt"/>
                          <a:ea typeface="+mn-ea"/>
                          <a:cs typeface="Arial"/>
                        </a:rPr>
                        <a:t>(licensing agreement)</a:t>
                      </a:r>
                      <a:endParaRPr lang="en-US" sz="1000" b="1" kern="1200" dirty="0">
                        <a:solidFill>
                          <a:schemeClr val="accent1">
                            <a:lumMod val="50000"/>
                          </a:schemeClr>
                        </a:solidFill>
                        <a:latin typeface="+mn-lt"/>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accent1">
                              <a:lumMod val="50000"/>
                            </a:schemeClr>
                          </a:solidFill>
                          <a:latin typeface="+mn-lt"/>
                          <a:ea typeface="+mn-ea"/>
                          <a:cs typeface="Arial"/>
                        </a:rPr>
                        <a:t>(OATD-01, chitinase inhibitor)</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accent1">
                              <a:lumMod val="50000"/>
                            </a:schemeClr>
                          </a:solidFill>
                          <a:latin typeface="+mn-lt"/>
                          <a:ea typeface="+mn-ea"/>
                          <a:cs typeface="Arial"/>
                        </a:rPr>
                        <a:t>Galapagos 2020</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1">
                              <a:lumMod val="50000"/>
                            </a:schemeClr>
                          </a:solidFill>
                          <a:latin typeface="+mn-lt"/>
                          <a:ea typeface="+mn-ea"/>
                          <a:cs typeface="Arial"/>
                        </a:rPr>
                        <a:t>Phase 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Phase 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387</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30</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74708172"/>
                  </a:ext>
                </a:extLst>
              </a:tr>
              <a:tr h="46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accent1">
                              <a:lumMod val="50000"/>
                            </a:schemeClr>
                          </a:solidFill>
                          <a:latin typeface="+mn-lt"/>
                          <a:ea typeface="+mn-ea"/>
                          <a:cs typeface="Arial"/>
                        </a:rPr>
                        <a:t>Samumed </a:t>
                      </a:r>
                      <a:r>
                        <a:rPr lang="en-US" sz="1000" kern="1200" dirty="0">
                          <a:solidFill>
                            <a:schemeClr val="accent1">
                              <a:lumMod val="50000"/>
                            </a:schemeClr>
                          </a:solidFill>
                          <a:latin typeface="+mn-lt"/>
                          <a:ea typeface="+mn-ea"/>
                          <a:cs typeface="Arial"/>
                        </a:rPr>
                        <a:t>(license agreement)</a:t>
                      </a:r>
                      <a:endParaRPr lang="en-US" sz="1000" b="1" kern="1200" dirty="0">
                        <a:solidFill>
                          <a:schemeClr val="accent1">
                            <a:lumMod val="50000"/>
                          </a:schemeClr>
                        </a:solidFill>
                        <a:latin typeface="+mn-lt"/>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accent1">
                              <a:lumMod val="50000"/>
                            </a:schemeClr>
                          </a:solidFill>
                          <a:latin typeface="+mn-lt"/>
                          <a:ea typeface="+mn-ea"/>
                          <a:cs typeface="Arial"/>
                        </a:rPr>
                        <a:t>(SM04646, Wnt inhibitor)</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accent1">
                              <a:lumMod val="50000"/>
                            </a:schemeClr>
                          </a:solidFill>
                          <a:latin typeface="+mn-lt"/>
                          <a:ea typeface="+mn-ea"/>
                          <a:cs typeface="Arial"/>
                        </a:rPr>
                        <a:t>United Therapeutics 2018</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1">
                              <a:lumMod val="50000"/>
                            </a:schemeClr>
                          </a:solidFill>
                          <a:latin typeface="+mn-lt"/>
                          <a:ea typeface="+mn-ea"/>
                          <a:cs typeface="Arial"/>
                        </a:rPr>
                        <a:t>Phase 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No information</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350</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en-GB" sz="1000" kern="1200" dirty="0">
                          <a:solidFill>
                            <a:schemeClr val="accent1">
                              <a:lumMod val="50000"/>
                            </a:schemeClr>
                          </a:solidFill>
                          <a:latin typeface="+mn-lt"/>
                          <a:ea typeface="+mn-ea"/>
                          <a:cs typeface="+mn-cs"/>
                        </a:rPr>
                        <a:t>10</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2268560"/>
                  </a:ext>
                </a:extLst>
              </a:tr>
              <a:tr h="468095">
                <a:tc>
                  <a:txBody>
                    <a:bodyPr/>
                    <a:lstStyle/>
                    <a:p>
                      <a:pPr marL="0" indent="0" algn="l">
                        <a:buNone/>
                      </a:pPr>
                      <a:r>
                        <a:rPr lang="en-GB" sz="1000" b="1" dirty="0">
                          <a:solidFill>
                            <a:schemeClr val="accent1">
                              <a:lumMod val="50000"/>
                            </a:schemeClr>
                          </a:solidFill>
                          <a:latin typeface="+mn-lt"/>
                          <a:cs typeface="Arial"/>
                        </a:rPr>
                        <a:t>Stromedix </a:t>
                      </a:r>
                      <a:r>
                        <a:rPr lang="en-GB" sz="1000" dirty="0">
                          <a:solidFill>
                            <a:schemeClr val="accent1">
                              <a:lumMod val="50000"/>
                            </a:schemeClr>
                          </a:solidFill>
                          <a:latin typeface="+mn-lt"/>
                          <a:cs typeface="Arial"/>
                        </a:rPr>
                        <a:t>(company acquired)</a:t>
                      </a:r>
                      <a:endParaRPr lang="en-GB" sz="1000" b="1" dirty="0">
                        <a:solidFill>
                          <a:schemeClr val="accent1">
                            <a:lumMod val="50000"/>
                          </a:schemeClr>
                        </a:solidFill>
                        <a:latin typeface="+mn-lt"/>
                        <a:cs typeface="Arial"/>
                      </a:endParaRPr>
                    </a:p>
                    <a:p>
                      <a:pPr marL="0" indent="0" algn="l">
                        <a:buNone/>
                      </a:pPr>
                      <a:r>
                        <a:rPr lang="en-GB" sz="1000" dirty="0">
                          <a:solidFill>
                            <a:schemeClr val="accent1">
                              <a:lumMod val="50000"/>
                            </a:schemeClr>
                          </a:solidFill>
                          <a:latin typeface="+mn-lt"/>
                          <a:cs typeface="Arial"/>
                        </a:rPr>
                        <a:t>(STX-100: AlphaV</a:t>
                      </a:r>
                      <a:r>
                        <a:rPr lang="el-GR" sz="1000" dirty="0">
                          <a:solidFill>
                            <a:schemeClr val="accent1">
                              <a:lumMod val="50000"/>
                            </a:schemeClr>
                          </a:solidFill>
                          <a:latin typeface="+mn-lt"/>
                          <a:cs typeface="Arial"/>
                        </a:rPr>
                        <a:t>β</a:t>
                      </a:r>
                      <a:r>
                        <a:rPr lang="en-GB" sz="1000" dirty="0">
                          <a:solidFill>
                            <a:schemeClr val="accent1">
                              <a:lumMod val="50000"/>
                            </a:schemeClr>
                          </a:solidFill>
                          <a:latin typeface="+mn-lt"/>
                          <a:cs typeface="Arial"/>
                        </a:rPr>
                        <a:t>6 Integrin Antagonist)</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Biogen 2012</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Phase 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Safety / PK in IPF</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562.5</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75</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0946957"/>
                  </a:ext>
                </a:extLst>
              </a:tr>
            </a:tbl>
          </a:graphicData>
        </a:graphic>
      </p:graphicFrame>
      <p:sp>
        <p:nvSpPr>
          <p:cNvPr id="4" name="Slide Number Placeholder 3">
            <a:extLst>
              <a:ext uri="{FF2B5EF4-FFF2-40B4-BE49-F238E27FC236}">
                <a16:creationId xmlns:a16="http://schemas.microsoft.com/office/drawing/2014/main" id="{EC7C58B7-8EF5-482D-B716-7422F70C3D6E}"/>
              </a:ext>
            </a:extLst>
          </p:cNvPr>
          <p:cNvSpPr>
            <a:spLocks noGrp="1"/>
          </p:cNvSpPr>
          <p:nvPr>
            <p:ph type="sldNum" sz="quarter" idx="10"/>
          </p:nvPr>
        </p:nvSpPr>
        <p:spPr/>
        <p:txBody>
          <a:bodyPr/>
          <a:lstStyle/>
          <a:p>
            <a:fld id="{76A38E77-7C03-F640-80E2-C5C8807B5640}" type="slidenum">
              <a:rPr lang="en-US" smtClean="0"/>
              <a:t>11</a:t>
            </a:fld>
            <a:endParaRPr lang="en-US" dirty="0"/>
          </a:p>
        </p:txBody>
      </p:sp>
    </p:spTree>
    <p:extLst>
      <p:ext uri="{BB962C8B-B14F-4D97-AF65-F5344CB8AC3E}">
        <p14:creationId xmlns:p14="http://schemas.microsoft.com/office/powerpoint/2010/main" val="417922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43769"/>
            <a:ext cx="5692933" cy="708945"/>
          </a:xfrm>
        </p:spPr>
        <p:txBody>
          <a:bodyPr>
            <a:normAutofit/>
          </a:bodyPr>
          <a:lstStyle/>
          <a:p>
            <a:pPr>
              <a:lnSpc>
                <a:spcPts val="2420"/>
              </a:lnSpc>
            </a:pPr>
            <a:r>
              <a:rPr lang="en-US" dirty="0"/>
              <a:t>IPF attracts many deals in early clinical stage and more recently in preclinical stage (2)</a:t>
            </a:r>
          </a:p>
        </p:txBody>
      </p:sp>
      <p:sp>
        <p:nvSpPr>
          <p:cNvPr id="5" name="TextBox 4">
            <a:extLst>
              <a:ext uri="{FF2B5EF4-FFF2-40B4-BE49-F238E27FC236}">
                <a16:creationId xmlns:a16="http://schemas.microsoft.com/office/drawing/2014/main" id="{B627E68D-41F4-4BE4-8931-DAC54AF23D6E}"/>
              </a:ext>
            </a:extLst>
          </p:cNvPr>
          <p:cNvSpPr txBox="1"/>
          <p:nvPr/>
        </p:nvSpPr>
        <p:spPr>
          <a:xfrm>
            <a:off x="5122603" y="4846101"/>
            <a:ext cx="2951840" cy="215444"/>
          </a:xfrm>
          <a:prstGeom prst="rect">
            <a:avLst/>
          </a:prstGeom>
          <a:noFill/>
        </p:spPr>
        <p:txBody>
          <a:bodyPr wrap="square">
            <a:spAutoFit/>
          </a:bodyPr>
          <a:lstStyle/>
          <a:p>
            <a:pPr algn="r"/>
            <a:r>
              <a:rPr lang="en-AU" sz="800" dirty="0">
                <a:solidFill>
                  <a:schemeClr val="tx1">
                    <a:lumMod val="65000"/>
                    <a:lumOff val="35000"/>
                  </a:schemeClr>
                </a:solidFill>
              </a:rPr>
              <a:t>Sources: Websites, press releases; clinicaltrials.gov</a:t>
            </a:r>
          </a:p>
        </p:txBody>
      </p:sp>
      <p:graphicFrame>
        <p:nvGraphicFramePr>
          <p:cNvPr id="6" name="Content Placeholder 4"/>
          <p:cNvGraphicFramePr>
            <a:graphicFrameLocks/>
          </p:cNvGraphicFramePr>
          <p:nvPr>
            <p:extLst>
              <p:ext uri="{D42A27DB-BD31-4B8C-83A1-F6EECF244321}">
                <p14:modId xmlns:p14="http://schemas.microsoft.com/office/powerpoint/2010/main" val="2918293949"/>
              </p:ext>
            </p:extLst>
          </p:nvPr>
        </p:nvGraphicFramePr>
        <p:xfrm>
          <a:off x="318309" y="1112990"/>
          <a:ext cx="8444091" cy="3365938"/>
        </p:xfrm>
        <a:graphic>
          <a:graphicData uri="http://schemas.openxmlformats.org/drawingml/2006/table">
            <a:tbl>
              <a:tblPr firstRow="1" bandRow="1">
                <a:tableStyleId>{5C22544A-7EE6-4342-B048-85BDC9FD1C3A}</a:tableStyleId>
              </a:tblPr>
              <a:tblGrid>
                <a:gridCol w="2722603">
                  <a:extLst>
                    <a:ext uri="{9D8B030D-6E8A-4147-A177-3AD203B41FA5}">
                      <a16:colId xmlns:a16="http://schemas.microsoft.com/office/drawing/2014/main" val="20000"/>
                    </a:ext>
                  </a:extLst>
                </a:gridCol>
                <a:gridCol w="1081508">
                  <a:extLst>
                    <a:ext uri="{9D8B030D-6E8A-4147-A177-3AD203B41FA5}">
                      <a16:colId xmlns:a16="http://schemas.microsoft.com/office/drawing/2014/main" val="20001"/>
                    </a:ext>
                  </a:extLst>
                </a:gridCol>
                <a:gridCol w="1051560">
                  <a:extLst>
                    <a:ext uri="{9D8B030D-6E8A-4147-A177-3AD203B41FA5}">
                      <a16:colId xmlns:a16="http://schemas.microsoft.com/office/drawing/2014/main" val="20002"/>
                    </a:ext>
                  </a:extLst>
                </a:gridCol>
                <a:gridCol w="1152392">
                  <a:extLst>
                    <a:ext uri="{9D8B030D-6E8A-4147-A177-3AD203B41FA5}">
                      <a16:colId xmlns:a16="http://schemas.microsoft.com/office/drawing/2014/main" val="20003"/>
                    </a:ext>
                  </a:extLst>
                </a:gridCol>
                <a:gridCol w="1499368">
                  <a:extLst>
                    <a:ext uri="{9D8B030D-6E8A-4147-A177-3AD203B41FA5}">
                      <a16:colId xmlns:a16="http://schemas.microsoft.com/office/drawing/2014/main" val="755483398"/>
                    </a:ext>
                  </a:extLst>
                </a:gridCol>
                <a:gridCol w="936660">
                  <a:extLst>
                    <a:ext uri="{9D8B030D-6E8A-4147-A177-3AD203B41FA5}">
                      <a16:colId xmlns:a16="http://schemas.microsoft.com/office/drawing/2014/main" val="122399162"/>
                    </a:ext>
                  </a:extLst>
                </a:gridCol>
              </a:tblGrid>
              <a:tr h="378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a:solidFill>
                            <a:schemeClr val="bg1"/>
                          </a:solidFill>
                          <a:latin typeface="+mn-lt"/>
                          <a:ea typeface="Times New Roman"/>
                          <a:cs typeface="Tahoma" pitchFamily="34" charset="0"/>
                        </a:rPr>
                        <a:t>Licensee / deal type / asset</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a:solidFill>
                            <a:schemeClr val="bg1"/>
                          </a:solidFill>
                          <a:latin typeface="+mn-lt"/>
                          <a:ea typeface="Times New Roman"/>
                          <a:cs typeface="Tahoma" pitchFamily="34" charset="0"/>
                        </a:rPr>
                        <a:t>Acquirer / partner</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Stage at time of deal</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Data at time of deal</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Value USD m incl upfronts</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Upfront USD m</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523535">
                <a:tc>
                  <a:txBody>
                    <a:bodyPr/>
                    <a:lstStyle/>
                    <a:p>
                      <a:pPr marL="0" indent="0" algn="l">
                        <a:buNone/>
                      </a:pPr>
                      <a:r>
                        <a:rPr lang="en-GB" sz="1000" b="1" dirty="0">
                          <a:solidFill>
                            <a:schemeClr val="accent1">
                              <a:lumMod val="50000"/>
                            </a:schemeClr>
                          </a:solidFill>
                          <a:latin typeface="+mn-lt"/>
                          <a:cs typeface="Arial"/>
                        </a:rPr>
                        <a:t>Arresto </a:t>
                      </a:r>
                      <a:r>
                        <a:rPr lang="en-GB" sz="1000" dirty="0">
                          <a:solidFill>
                            <a:schemeClr val="accent1">
                              <a:lumMod val="50000"/>
                            </a:schemeClr>
                          </a:solidFill>
                          <a:latin typeface="+mn-lt"/>
                          <a:cs typeface="Arial"/>
                        </a:rPr>
                        <a:t>(company acquired)</a:t>
                      </a:r>
                      <a:endParaRPr lang="en-GB" sz="1000" b="1" dirty="0">
                        <a:solidFill>
                          <a:schemeClr val="accent1">
                            <a:lumMod val="50000"/>
                          </a:schemeClr>
                        </a:solidFill>
                        <a:latin typeface="+mn-lt"/>
                        <a:cs typeface="Arial"/>
                      </a:endParaRPr>
                    </a:p>
                    <a:p>
                      <a:pPr marL="0" indent="0" algn="l">
                        <a:buNone/>
                      </a:pPr>
                      <a:r>
                        <a:rPr lang="en-GB" sz="1000" dirty="0">
                          <a:solidFill>
                            <a:schemeClr val="accent1">
                              <a:lumMod val="50000"/>
                            </a:schemeClr>
                          </a:solidFill>
                          <a:latin typeface="+mn-lt"/>
                          <a:cs typeface="Arial"/>
                        </a:rPr>
                        <a:t>(Simtuzumab: LOXL2 Inhibitor)</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Gilead 2011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In Phase 1</a:t>
                      </a:r>
                      <a:endParaRPr lang="en-US" sz="1000" b="1" u="none" dirty="0">
                        <a:solidFill>
                          <a:schemeClr val="accent1">
                            <a:lumMod val="50000"/>
                          </a:schemeClr>
                        </a:solidFill>
                        <a:latin typeface="+mn-lt"/>
                        <a:ea typeface="Times New Roman"/>
                        <a:cs typeface="Tahoma" pitchFamily="34" charset="0"/>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dirty="0">
                          <a:solidFill>
                            <a:schemeClr val="accent1">
                              <a:lumMod val="50000"/>
                            </a:schemeClr>
                          </a:solidFill>
                          <a:latin typeface="+mn-lt"/>
                          <a:ea typeface="Times New Roman"/>
                          <a:cs typeface="Tahoma" pitchFamily="34" charset="0"/>
                        </a:rPr>
                        <a:t>Safety/PK in healthy subjects</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dirty="0">
                          <a:solidFill>
                            <a:schemeClr val="accent1">
                              <a:lumMod val="50000"/>
                            </a:schemeClr>
                          </a:solidFill>
                          <a:latin typeface="+mn-lt"/>
                          <a:ea typeface="Times New Roman"/>
                          <a:cs typeface="Tahoma" pitchFamily="34" charset="0"/>
                        </a:rPr>
                        <a:t>225</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u="none" dirty="0">
                        <a:solidFill>
                          <a:schemeClr val="accent1">
                            <a:lumMod val="50000"/>
                          </a:schemeClr>
                        </a:solidFill>
                        <a:latin typeface="+mn-lt"/>
                        <a:ea typeface="Times New Roman"/>
                        <a:cs typeface="Tahoma" pitchFamily="34" charset="0"/>
                      </a:endParaRP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68530489"/>
                  </a:ext>
                </a:extLst>
              </a:tr>
              <a:tr h="519825">
                <a:tc>
                  <a:txBody>
                    <a:bodyPr/>
                    <a:lstStyle/>
                    <a:p>
                      <a:pPr marL="0" indent="0" algn="l">
                        <a:buNone/>
                      </a:pPr>
                      <a:r>
                        <a:rPr lang="en-GB" sz="1000" b="1" dirty="0">
                          <a:solidFill>
                            <a:schemeClr val="accent1">
                              <a:lumMod val="50000"/>
                            </a:schemeClr>
                          </a:solidFill>
                          <a:latin typeface="+mn-lt"/>
                          <a:cs typeface="Arial"/>
                        </a:rPr>
                        <a:t>Amira </a:t>
                      </a:r>
                      <a:r>
                        <a:rPr lang="en-GB" sz="1000" dirty="0">
                          <a:solidFill>
                            <a:schemeClr val="accent1">
                              <a:lumMod val="50000"/>
                            </a:schemeClr>
                          </a:solidFill>
                          <a:latin typeface="+mn-lt"/>
                          <a:cs typeface="Arial"/>
                        </a:rPr>
                        <a:t>(company acquired)</a:t>
                      </a:r>
                      <a:endParaRPr lang="en-GB" sz="1000" b="1" dirty="0">
                        <a:solidFill>
                          <a:schemeClr val="accent1">
                            <a:lumMod val="50000"/>
                          </a:schemeClr>
                        </a:solidFill>
                        <a:latin typeface="+mn-lt"/>
                        <a:cs typeface="Arial"/>
                      </a:endParaRPr>
                    </a:p>
                    <a:p>
                      <a:pPr marL="0" indent="0" algn="l">
                        <a:buNone/>
                      </a:pPr>
                      <a:r>
                        <a:rPr lang="en-GB" sz="1000" dirty="0">
                          <a:solidFill>
                            <a:schemeClr val="accent1">
                              <a:lumMod val="50000"/>
                            </a:schemeClr>
                          </a:solidFill>
                          <a:latin typeface="+mn-lt"/>
                          <a:cs typeface="Arial"/>
                        </a:rPr>
                        <a:t>(AM-152: LPA1 Antagonist)</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BMS 2011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algn="l"/>
                      <a:r>
                        <a:rPr lang="en-GB" sz="1000" dirty="0">
                          <a:solidFill>
                            <a:schemeClr val="accent1">
                              <a:lumMod val="50000"/>
                            </a:schemeClr>
                          </a:solidFill>
                          <a:latin typeface="+mn-lt"/>
                        </a:rPr>
                        <a:t>End Phase 1</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algn="l"/>
                      <a:r>
                        <a:rPr lang="en-GB" sz="1000" dirty="0">
                          <a:solidFill>
                            <a:schemeClr val="accent1">
                              <a:lumMod val="50000"/>
                            </a:schemeClr>
                          </a:solidFill>
                          <a:latin typeface="+mn-lt"/>
                        </a:rPr>
                        <a:t>No information</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algn="l"/>
                      <a:r>
                        <a:rPr lang="en-GB" sz="1000" dirty="0">
                          <a:solidFill>
                            <a:schemeClr val="accent1">
                              <a:lumMod val="50000"/>
                            </a:schemeClr>
                          </a:solidFill>
                          <a:latin typeface="+mn-lt"/>
                        </a:rPr>
                        <a:t>475</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algn="l"/>
                      <a:r>
                        <a:rPr lang="en-GB" sz="1000" dirty="0">
                          <a:solidFill>
                            <a:schemeClr val="accent1">
                              <a:lumMod val="50000"/>
                            </a:schemeClr>
                          </a:solidFill>
                          <a:latin typeface="+mn-lt"/>
                        </a:rPr>
                        <a:t>325</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6430388"/>
                  </a:ext>
                </a:extLst>
              </a:tr>
              <a:tr h="523535">
                <a:tc>
                  <a:txBody>
                    <a:bodyPr/>
                    <a:lstStyle/>
                    <a:p>
                      <a:pPr marL="0" indent="0" algn="l">
                        <a:buNone/>
                      </a:pPr>
                      <a:r>
                        <a:rPr lang="en-GB" sz="1000" b="1" dirty="0">
                          <a:solidFill>
                            <a:schemeClr val="accent1">
                              <a:lumMod val="50000"/>
                            </a:schemeClr>
                          </a:solidFill>
                          <a:latin typeface="+mn-lt"/>
                          <a:cs typeface="Arial"/>
                        </a:rPr>
                        <a:t>Promedior </a:t>
                      </a:r>
                      <a:r>
                        <a:rPr lang="en-GB" sz="1000" dirty="0">
                          <a:solidFill>
                            <a:schemeClr val="accent1">
                              <a:lumMod val="50000"/>
                            </a:schemeClr>
                          </a:solidFill>
                          <a:latin typeface="+mn-lt"/>
                          <a:cs typeface="Arial"/>
                        </a:rPr>
                        <a:t>(acquisition option)</a:t>
                      </a:r>
                      <a:endParaRPr lang="en-GB" sz="1000" b="1" dirty="0">
                        <a:solidFill>
                          <a:schemeClr val="accent1">
                            <a:lumMod val="50000"/>
                          </a:schemeClr>
                        </a:solidFill>
                        <a:latin typeface="+mn-lt"/>
                        <a:cs typeface="Arial"/>
                      </a:endParaRPr>
                    </a:p>
                    <a:p>
                      <a:pPr marL="0" indent="0" algn="l">
                        <a:buNone/>
                      </a:pPr>
                      <a:r>
                        <a:rPr lang="en-GB" sz="1000" dirty="0">
                          <a:solidFill>
                            <a:schemeClr val="accent1">
                              <a:lumMod val="50000"/>
                            </a:schemeClr>
                          </a:solidFill>
                          <a:latin typeface="+mn-lt"/>
                          <a:cs typeface="Arial"/>
                        </a:rPr>
                        <a:t>(PRM-151: rPentraxin-2)</a:t>
                      </a:r>
                      <a:endParaRPr lang="en-US" sz="1000" b="0" kern="1200" dirty="0">
                        <a:solidFill>
                          <a:schemeClr val="accent1">
                            <a:lumMod val="50000"/>
                          </a:schemeClr>
                        </a:solidFill>
                        <a:latin typeface="+mn-lt"/>
                        <a:ea typeface="+mn-ea"/>
                        <a:cs typeface="+mn-cs"/>
                      </a:endParaRP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BMS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Roche 2020</a:t>
                      </a:r>
                      <a:endParaRPr kumimoji="0" lang="en-US" sz="1000" b="0" i="0" u="none" strike="noStrike" kern="1200" cap="none" spc="0" normalizeH="0" baseline="0" noProof="0" dirty="0">
                        <a:ln>
                          <a:noFill/>
                        </a:ln>
                        <a:solidFill>
                          <a:schemeClr val="accent1">
                            <a:lumMod val="50000"/>
                          </a:schemeClr>
                        </a:solidFill>
                        <a:effectLst/>
                        <a:uLnTx/>
                        <a:uFillTx/>
                        <a:latin typeface="+mn-lt"/>
                        <a:ea typeface="+mn-ea"/>
                        <a:cs typeface="+mn-cs"/>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Phase 2</a:t>
                      </a:r>
                    </a:p>
                    <a:p>
                      <a:pPr algn="l"/>
                      <a:r>
                        <a:rPr lang="en-GB" sz="1000" dirty="0">
                          <a:solidFill>
                            <a:schemeClr val="accent1">
                              <a:lumMod val="50000"/>
                            </a:schemeClr>
                          </a:solidFill>
                          <a:latin typeface="+mn-lt"/>
                        </a:rPr>
                        <a:t>Phase 2</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Safety / PK in IPF</a:t>
                      </a:r>
                    </a:p>
                    <a:p>
                      <a:pPr algn="l"/>
                      <a:r>
                        <a:rPr lang="en-GB" sz="1000" dirty="0">
                          <a:solidFill>
                            <a:schemeClr val="accent1">
                              <a:lumMod val="50000"/>
                            </a:schemeClr>
                          </a:solidFill>
                          <a:latin typeface="+mn-lt"/>
                        </a:rPr>
                        <a:t>Phase 2 data</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1,250</a:t>
                      </a:r>
                    </a:p>
                    <a:p>
                      <a:pPr algn="l"/>
                      <a:r>
                        <a:rPr lang="en-GB" sz="1000" dirty="0">
                          <a:solidFill>
                            <a:schemeClr val="accent1">
                              <a:lumMod val="50000"/>
                            </a:schemeClr>
                          </a:solidFill>
                          <a:latin typeface="+mn-lt"/>
                        </a:rPr>
                        <a:t>1,390</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algn="l"/>
                      <a:r>
                        <a:rPr lang="en-GB" sz="1000" dirty="0">
                          <a:solidFill>
                            <a:schemeClr val="accent1">
                              <a:lumMod val="50000"/>
                            </a:schemeClr>
                          </a:solidFill>
                          <a:latin typeface="+mn-lt"/>
                        </a:rPr>
                        <a:t>150</a:t>
                      </a:r>
                    </a:p>
                    <a:p>
                      <a:pPr algn="l"/>
                      <a:r>
                        <a:rPr lang="en-GB" sz="1000" dirty="0">
                          <a:solidFill>
                            <a:schemeClr val="accent1">
                              <a:lumMod val="50000"/>
                            </a:schemeClr>
                          </a:solidFill>
                          <a:latin typeface="+mn-lt"/>
                        </a:rPr>
                        <a:t>390</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53302139"/>
                  </a:ext>
                </a:extLst>
              </a:tr>
              <a:tr h="675084">
                <a:tc>
                  <a:txBody>
                    <a:bodyPr/>
                    <a:lstStyle/>
                    <a:p>
                      <a:pPr marL="0" indent="0" algn="l">
                        <a:buNone/>
                      </a:pPr>
                      <a:r>
                        <a:rPr lang="en-GB" sz="1000" b="1" dirty="0">
                          <a:solidFill>
                            <a:schemeClr val="accent1">
                              <a:lumMod val="50000"/>
                            </a:schemeClr>
                          </a:solidFill>
                          <a:latin typeface="+mn-lt"/>
                          <a:cs typeface="Arial"/>
                        </a:rPr>
                        <a:t>Galapagos</a:t>
                      </a:r>
                      <a:r>
                        <a:rPr lang="en-GB" sz="1000" dirty="0">
                          <a:solidFill>
                            <a:schemeClr val="accent1">
                              <a:lumMod val="50000"/>
                            </a:schemeClr>
                          </a:solidFill>
                          <a:latin typeface="+mn-lt"/>
                          <a:cs typeface="Arial"/>
                        </a:rPr>
                        <a:t> (broad 10 year R&amp;D collaboration / licensing / option deal on 6 clinical and 20 preclinical programs; includes GLPG1690, ziritaxestat, an autotaxin inhibitor for IPF)</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lumMod val="50000"/>
                            </a:schemeClr>
                          </a:solidFill>
                          <a:effectLst/>
                          <a:uLnTx/>
                          <a:uFillTx/>
                          <a:latin typeface="+mn-lt"/>
                          <a:ea typeface="+mn-ea"/>
                          <a:cs typeface="+mn-cs"/>
                        </a:rPr>
                        <a:t>Gilead 2019</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indent="0" algn="l">
                        <a:buNone/>
                      </a:pPr>
                      <a:r>
                        <a:rPr kumimoji="0" lang="en-US" sz="1000" b="0" i="0" u="none" strike="noStrike" kern="1200" cap="none" spc="0" normalizeH="0" baseline="0" noProof="0" dirty="0">
                          <a:ln>
                            <a:noFill/>
                          </a:ln>
                          <a:solidFill>
                            <a:schemeClr val="accent1">
                              <a:lumMod val="50000"/>
                            </a:schemeClr>
                          </a:solidFill>
                          <a:effectLst/>
                          <a:uLnTx/>
                          <a:uFillTx/>
                          <a:latin typeface="+mn-lt"/>
                        </a:rPr>
                        <a:t>GLPG1690 in Phase 3</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u="none" dirty="0">
                        <a:solidFill>
                          <a:schemeClr val="accent1">
                            <a:lumMod val="50000"/>
                          </a:schemeClr>
                        </a:solidFill>
                        <a:latin typeface="+mn-lt"/>
                        <a:ea typeface="Times New Roman"/>
                        <a:cs typeface="Tahoma" pitchFamily="34" charset="0"/>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solidFill>
                            <a:schemeClr val="accent1">
                              <a:lumMod val="50000"/>
                            </a:schemeClr>
                          </a:solidFill>
                          <a:latin typeface="+mn-lt"/>
                          <a:ea typeface="Times New Roman"/>
                          <a:cs typeface="Tahoma" pitchFamily="34" charset="0"/>
                        </a:rPr>
                        <a:t>$5.05 bn total deal value </a:t>
                      </a:r>
                      <a:r>
                        <a:rPr lang="en-US" sz="1000" b="0" u="none">
                          <a:solidFill>
                            <a:schemeClr val="accent1">
                              <a:lumMod val="50000"/>
                            </a:schemeClr>
                          </a:solidFill>
                          <a:latin typeface="+mn-lt"/>
                          <a:ea typeface="Times New Roman"/>
                          <a:cs typeface="Tahoma" pitchFamily="34" charset="0"/>
                        </a:rPr>
                        <a:t>incl. $</a:t>
                      </a:r>
                      <a:r>
                        <a:rPr lang="en-US" sz="1000" b="0" u="none" dirty="0">
                          <a:solidFill>
                            <a:schemeClr val="accent1">
                              <a:lumMod val="50000"/>
                            </a:schemeClr>
                          </a:solidFill>
                          <a:latin typeface="+mn-lt"/>
                          <a:ea typeface="Times New Roman"/>
                          <a:cs typeface="Tahoma" pitchFamily="34" charset="0"/>
                        </a:rPr>
                        <a:t>1.1bn equity + GLPG1690- specific $325m milestone</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solidFill>
                            <a:schemeClr val="accent1">
                              <a:lumMod val="50000"/>
                            </a:schemeClr>
                          </a:solidFill>
                          <a:latin typeface="+mn-lt"/>
                          <a:ea typeface="Times New Roman"/>
                          <a:cs typeface="Tahoma" pitchFamily="34" charset="0"/>
                        </a:rPr>
                        <a:t>3.95bn</a:t>
                      </a: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5676151"/>
                  </a:ext>
                </a:extLst>
              </a:tr>
              <a:tr h="701763">
                <a:tc>
                  <a:txBody>
                    <a:bodyPr/>
                    <a:lstStyle/>
                    <a:p>
                      <a:pPr marL="0" indent="0" algn="l">
                        <a:buNone/>
                      </a:pPr>
                      <a:r>
                        <a:rPr lang="en-GB" sz="1000" b="1" dirty="0">
                          <a:solidFill>
                            <a:schemeClr val="accent1">
                              <a:lumMod val="50000"/>
                            </a:schemeClr>
                          </a:solidFill>
                          <a:latin typeface="+mn-lt"/>
                          <a:cs typeface="Arial"/>
                        </a:rPr>
                        <a:t>InterMune </a:t>
                      </a:r>
                      <a:r>
                        <a:rPr lang="en-GB" sz="1000" dirty="0">
                          <a:solidFill>
                            <a:schemeClr val="accent1">
                              <a:lumMod val="50000"/>
                            </a:schemeClr>
                          </a:solidFill>
                          <a:latin typeface="+mn-lt"/>
                          <a:cs typeface="Arial"/>
                        </a:rPr>
                        <a:t>(company acquired)</a:t>
                      </a:r>
                      <a:endParaRPr lang="en-GB" sz="1000" b="1" dirty="0">
                        <a:solidFill>
                          <a:schemeClr val="accent1">
                            <a:lumMod val="50000"/>
                          </a:schemeClr>
                        </a:solidFill>
                        <a:latin typeface="+mn-lt"/>
                        <a:cs typeface="Arial"/>
                      </a:endParaRPr>
                    </a:p>
                    <a:p>
                      <a:pPr marL="0" indent="0" algn="l">
                        <a:buNone/>
                      </a:pPr>
                      <a:r>
                        <a:rPr lang="en-GB" sz="1000" dirty="0">
                          <a:solidFill>
                            <a:schemeClr val="accent1">
                              <a:lumMod val="50000"/>
                            </a:schemeClr>
                          </a:solidFill>
                          <a:latin typeface="+mn-lt"/>
                          <a:cs typeface="Arial"/>
                        </a:rPr>
                        <a:t>(Pirfenidone)</a:t>
                      </a:r>
                    </a:p>
                  </a:txBody>
                  <a:tcPr>
                    <a:lnL w="6350" cap="flat" cmpd="sng" algn="ctr">
                      <a:no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latin typeface="+mn-lt"/>
                          <a:cs typeface="Arial"/>
                        </a:rPr>
                        <a:t>Roche 2014</a:t>
                      </a:r>
                      <a:endParaRPr kumimoji="0" lang="en-US" sz="1000" b="0" i="0" u="none" strike="noStrike" kern="1200" cap="none" spc="0" normalizeH="0" baseline="0" noProof="0" dirty="0">
                        <a:ln>
                          <a:noFill/>
                        </a:ln>
                        <a:solidFill>
                          <a:schemeClr val="accent1">
                            <a:lumMod val="50000"/>
                          </a:schemeClr>
                        </a:solidFill>
                        <a:effectLst/>
                        <a:uLnTx/>
                        <a:uFillTx/>
                        <a:latin typeface="+mn-lt"/>
                        <a:ea typeface="+mn-ea"/>
                        <a:cs typeface="+mn-cs"/>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indent="0" algn="l">
                        <a:buNone/>
                      </a:pPr>
                      <a:r>
                        <a:rPr lang="en-GB" sz="1000" dirty="0">
                          <a:solidFill>
                            <a:schemeClr val="accent1">
                              <a:lumMod val="50000"/>
                            </a:schemeClr>
                          </a:solidFill>
                          <a:latin typeface="+mn-lt"/>
                          <a:cs typeface="Arial"/>
                        </a:rPr>
                        <a:t>Approved</a:t>
                      </a:r>
                    </a:p>
                    <a:p>
                      <a:pPr marL="0" indent="0" algn="l">
                        <a:buNone/>
                      </a:pPr>
                      <a:r>
                        <a:rPr lang="en-GB" sz="1000" dirty="0">
                          <a:solidFill>
                            <a:schemeClr val="accent1">
                              <a:lumMod val="50000"/>
                            </a:schemeClr>
                          </a:solidFill>
                          <a:latin typeface="+mn-lt"/>
                          <a:cs typeface="Arial"/>
                        </a:rPr>
                        <a:t>(US was pending)</a:t>
                      </a:r>
                      <a:endParaRPr kumimoji="0" lang="en-US" sz="1000" b="0" i="0" u="none" strike="noStrike" kern="1200" cap="none" spc="0" normalizeH="0" baseline="0" noProof="0" dirty="0">
                        <a:ln>
                          <a:noFill/>
                        </a:ln>
                        <a:solidFill>
                          <a:schemeClr val="accent1">
                            <a:lumMod val="50000"/>
                          </a:schemeClr>
                        </a:solidFill>
                        <a:effectLst/>
                        <a:uLnTx/>
                        <a:uFillTx/>
                        <a:latin typeface="+mn-lt"/>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solidFill>
                            <a:schemeClr val="accent1">
                              <a:lumMod val="50000"/>
                            </a:schemeClr>
                          </a:solidFill>
                          <a:latin typeface="+mn-lt"/>
                          <a:ea typeface="Times New Roman"/>
                          <a:cs typeface="Tahoma" pitchFamily="34" charset="0"/>
                        </a:rPr>
                        <a:t>Phase 3 data on lung function</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solidFill>
                            <a:schemeClr val="accent1">
                              <a:lumMod val="50000"/>
                            </a:schemeClr>
                          </a:solidFill>
                          <a:latin typeface="+mn-lt"/>
                          <a:ea typeface="Times New Roman"/>
                          <a:cs typeface="Tahoma" pitchFamily="34" charset="0"/>
                        </a:rPr>
                        <a:t>8,300</a:t>
                      </a: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u="none" dirty="0">
                        <a:solidFill>
                          <a:schemeClr val="accent1">
                            <a:lumMod val="50000"/>
                          </a:schemeClr>
                        </a:solidFill>
                        <a:latin typeface="+mn-lt"/>
                        <a:ea typeface="Times New Roman"/>
                        <a:cs typeface="Tahoma" pitchFamily="34" charset="0"/>
                      </a:endParaRPr>
                    </a:p>
                  </a:txBody>
                  <a:tcPr>
                    <a:lnL w="9525"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9172607"/>
                  </a:ext>
                </a:extLst>
              </a:tr>
            </a:tbl>
          </a:graphicData>
        </a:graphic>
      </p:graphicFrame>
      <p:sp>
        <p:nvSpPr>
          <p:cNvPr id="4" name="Slide Number Placeholder 3">
            <a:extLst>
              <a:ext uri="{FF2B5EF4-FFF2-40B4-BE49-F238E27FC236}">
                <a16:creationId xmlns:a16="http://schemas.microsoft.com/office/drawing/2014/main" id="{F3F27A22-E13E-4C46-8FD8-6908DA7690AB}"/>
              </a:ext>
            </a:extLst>
          </p:cNvPr>
          <p:cNvSpPr>
            <a:spLocks noGrp="1"/>
          </p:cNvSpPr>
          <p:nvPr>
            <p:ph type="sldNum" sz="quarter" idx="10"/>
          </p:nvPr>
        </p:nvSpPr>
        <p:spPr/>
        <p:txBody>
          <a:bodyPr/>
          <a:lstStyle/>
          <a:p>
            <a:fld id="{76A38E77-7C03-F640-80E2-C5C8807B5640}" type="slidenum">
              <a:rPr lang="en-US" smtClean="0"/>
              <a:t>12</a:t>
            </a:fld>
            <a:endParaRPr lang="en-US" dirty="0"/>
          </a:p>
        </p:txBody>
      </p:sp>
    </p:spTree>
    <p:extLst>
      <p:ext uri="{BB962C8B-B14F-4D97-AF65-F5344CB8AC3E}">
        <p14:creationId xmlns:p14="http://schemas.microsoft.com/office/powerpoint/2010/main" val="140687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Preclinical Data Supports Potential of Tranilast in IPF</a:t>
            </a:r>
          </a:p>
        </p:txBody>
      </p:sp>
      <p:sp>
        <p:nvSpPr>
          <p:cNvPr id="4" name="TextBox 3"/>
          <p:cNvSpPr txBox="1"/>
          <p:nvPr/>
        </p:nvSpPr>
        <p:spPr>
          <a:xfrm>
            <a:off x="287130" y="896352"/>
            <a:ext cx="7156174" cy="307777"/>
          </a:xfrm>
          <a:prstGeom prst="rect">
            <a:avLst/>
          </a:prstGeom>
          <a:noFill/>
        </p:spPr>
        <p:txBody>
          <a:bodyPr wrap="square" rtlCol="0">
            <a:spAutoFit/>
          </a:bodyPr>
          <a:lstStyle/>
          <a:p>
            <a:pPr>
              <a:spcBef>
                <a:spcPts val="400"/>
              </a:spcBef>
              <a:spcAft>
                <a:spcPts val="400"/>
              </a:spcAft>
              <a:buClr>
                <a:srgbClr val="00A1BC"/>
              </a:buClr>
              <a:buSzPct val="120000"/>
              <a:defRPr/>
            </a:pPr>
            <a:r>
              <a:rPr lang="en-US" sz="1400" dirty="0">
                <a:solidFill>
                  <a:schemeClr val="tx1">
                    <a:lumMod val="65000"/>
                    <a:lumOff val="35000"/>
                  </a:schemeClr>
                </a:solidFill>
                <a:ea typeface="Source Sans Pro" panose="020B0503030403020204" pitchFamily="34" charset="0"/>
              </a:rPr>
              <a:t>Literature data in numerous models supports use of tranilast in fibrosis </a:t>
            </a:r>
          </a:p>
        </p:txBody>
      </p:sp>
      <p:sp>
        <p:nvSpPr>
          <p:cNvPr id="6" name="TextBox 5"/>
          <p:cNvSpPr txBox="1"/>
          <p:nvPr/>
        </p:nvSpPr>
        <p:spPr>
          <a:xfrm>
            <a:off x="381600" y="1277352"/>
            <a:ext cx="3560922" cy="253916"/>
          </a:xfrm>
          <a:prstGeom prst="rect">
            <a:avLst/>
          </a:prstGeom>
          <a:solidFill>
            <a:srgbClr val="00A1BC"/>
          </a:solidFill>
        </p:spPr>
        <p:txBody>
          <a:bodyPr wrap="square" rtlCol="0">
            <a:spAutoFit/>
          </a:bodyPr>
          <a:lstStyle/>
          <a:p>
            <a:pPr>
              <a:spcBef>
                <a:spcPts val="400"/>
              </a:spcBef>
              <a:spcAft>
                <a:spcPts val="400"/>
              </a:spcAft>
              <a:buClr>
                <a:srgbClr val="00A1BC"/>
              </a:buClr>
              <a:buSzPct val="120000"/>
              <a:defRPr/>
            </a:pPr>
            <a:r>
              <a:rPr lang="en-US" sz="1050" dirty="0">
                <a:solidFill>
                  <a:srgbClr val="FFFFFF"/>
                </a:solidFill>
                <a:ea typeface="Source Sans Pro" panose="020B0503030403020204" pitchFamily="34" charset="0"/>
              </a:rPr>
              <a:t>Oral tranilast bleomycin (BLM) study (mouse) - model for IPF</a:t>
            </a:r>
            <a:r>
              <a:rPr lang="en-US" sz="1050" baseline="30000" dirty="0">
                <a:solidFill>
                  <a:srgbClr val="FFFFFF"/>
                </a:solidFill>
                <a:ea typeface="Source Sans Pro" panose="020B0503030403020204" pitchFamily="34" charset="0"/>
              </a:rPr>
              <a:t>1</a:t>
            </a:r>
          </a:p>
        </p:txBody>
      </p:sp>
      <p:sp>
        <p:nvSpPr>
          <p:cNvPr id="7" name="TextBox 6"/>
          <p:cNvSpPr txBox="1"/>
          <p:nvPr/>
        </p:nvSpPr>
        <p:spPr>
          <a:xfrm>
            <a:off x="4803913" y="1277352"/>
            <a:ext cx="3572566" cy="253916"/>
          </a:xfrm>
          <a:prstGeom prst="rect">
            <a:avLst/>
          </a:prstGeom>
          <a:solidFill>
            <a:srgbClr val="00A1BC"/>
          </a:solidFill>
        </p:spPr>
        <p:txBody>
          <a:bodyPr wrap="square" rtlCol="0">
            <a:spAutoFit/>
          </a:bodyPr>
          <a:lstStyle/>
          <a:p>
            <a:pPr>
              <a:spcBef>
                <a:spcPts val="400"/>
              </a:spcBef>
              <a:spcAft>
                <a:spcPts val="400"/>
              </a:spcAft>
              <a:buClr>
                <a:srgbClr val="00A1BC"/>
              </a:buClr>
              <a:buSzPct val="120000"/>
              <a:defRPr/>
            </a:pPr>
            <a:r>
              <a:rPr lang="en-US" sz="1050" dirty="0">
                <a:solidFill>
                  <a:schemeClr val="bg1"/>
                </a:solidFill>
                <a:ea typeface="Source Sans Pro" panose="020B0503030403020204" pitchFamily="34" charset="0"/>
              </a:rPr>
              <a:t>Tranilast in NASH model of liver fibrosis</a:t>
            </a:r>
            <a:r>
              <a:rPr lang="en-US" sz="1050" baseline="30000" dirty="0">
                <a:solidFill>
                  <a:schemeClr val="bg1"/>
                </a:solidFill>
                <a:ea typeface="Source Sans Pro" panose="020B0503030403020204" pitchFamily="34" charset="0"/>
              </a:rPr>
              <a:t>2</a:t>
            </a:r>
          </a:p>
        </p:txBody>
      </p:sp>
      <p:sp>
        <p:nvSpPr>
          <p:cNvPr id="9" name="TextBox 8">
            <a:extLst>
              <a:ext uri="{FF2B5EF4-FFF2-40B4-BE49-F238E27FC236}">
                <a16:creationId xmlns:a16="http://schemas.microsoft.com/office/drawing/2014/main" id="{B627E68D-41F4-4BE4-8931-DAC54AF23D6E}"/>
              </a:ext>
            </a:extLst>
          </p:cNvPr>
          <p:cNvSpPr txBox="1"/>
          <p:nvPr/>
        </p:nvSpPr>
        <p:spPr>
          <a:xfrm>
            <a:off x="6151217" y="4391151"/>
            <a:ext cx="2843696" cy="338554"/>
          </a:xfrm>
          <a:prstGeom prst="rect">
            <a:avLst/>
          </a:prstGeom>
          <a:noFill/>
        </p:spPr>
        <p:txBody>
          <a:bodyPr wrap="square">
            <a:spAutoFit/>
          </a:bodyPr>
          <a:lstStyle/>
          <a:p>
            <a:r>
              <a:rPr lang="en-AU" sz="800" dirty="0">
                <a:solidFill>
                  <a:schemeClr val="tx1">
                    <a:lumMod val="65000"/>
                    <a:lumOff val="35000"/>
                  </a:schemeClr>
                </a:solidFill>
              </a:rPr>
              <a:t>1. Kato et al; Drug Design, Development and Therapy 2020:14</a:t>
            </a:r>
          </a:p>
          <a:p>
            <a:r>
              <a:rPr lang="en-AU" sz="800" dirty="0">
                <a:solidFill>
                  <a:schemeClr val="tx1">
                    <a:lumMod val="65000"/>
                    <a:lumOff val="35000"/>
                  </a:schemeClr>
                </a:solidFill>
              </a:rPr>
              <a:t>2. Uno et al; Hepatology July 2008</a:t>
            </a:r>
          </a:p>
        </p:txBody>
      </p:sp>
      <p:sp>
        <p:nvSpPr>
          <p:cNvPr id="10" name="TextBox 9"/>
          <p:cNvSpPr txBox="1"/>
          <p:nvPr/>
        </p:nvSpPr>
        <p:spPr>
          <a:xfrm>
            <a:off x="287130" y="4225961"/>
            <a:ext cx="5786783" cy="461665"/>
          </a:xfrm>
          <a:prstGeom prst="rect">
            <a:avLst/>
          </a:prstGeom>
          <a:noFill/>
        </p:spPr>
        <p:txBody>
          <a:bodyPr wrap="square" rtlCol="0">
            <a:spAutoFit/>
          </a:bodyPr>
          <a:lstStyle/>
          <a:p>
            <a:pPr>
              <a:spcBef>
                <a:spcPts val="400"/>
              </a:spcBef>
              <a:spcAft>
                <a:spcPts val="400"/>
              </a:spcAft>
              <a:buClr>
                <a:srgbClr val="00A1BC"/>
              </a:buClr>
              <a:buSzPct val="120000"/>
              <a:defRPr/>
            </a:pPr>
            <a:r>
              <a:rPr lang="en-US" sz="1200" dirty="0">
                <a:solidFill>
                  <a:schemeClr val="tx1">
                    <a:lumMod val="65000"/>
                    <a:lumOff val="35000"/>
                  </a:schemeClr>
                </a:solidFill>
                <a:ea typeface="Source Sans Pro" panose="020B0503030403020204" pitchFamily="34" charset="0"/>
              </a:rPr>
              <a:t>NFX data on NXP002 also supports its use in IPF - demonstrated that tranilast reduces fibrosis and inflammation markers in human lung tissue taken from IPF patients</a:t>
            </a:r>
          </a:p>
        </p:txBody>
      </p:sp>
      <p:sp>
        <p:nvSpPr>
          <p:cNvPr id="11" name="Rectangle 10"/>
          <p:cNvSpPr/>
          <p:nvPr/>
        </p:nvSpPr>
        <p:spPr>
          <a:xfrm>
            <a:off x="381600" y="1531268"/>
            <a:ext cx="3560922" cy="2637645"/>
          </a:xfrm>
          <a:prstGeom prst="rect">
            <a:avLst/>
          </a:prstGeom>
          <a:solidFill>
            <a:srgbClr val="00A1BC">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958A7DF-B78F-4489-A107-8C07F82330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4" t="4834" r="6079" b="8185"/>
          <a:stretch/>
        </p:blipFill>
        <p:spPr bwMode="auto">
          <a:xfrm>
            <a:off x="425559" y="1559441"/>
            <a:ext cx="3290299" cy="258584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Tranilast, an antifibrogenic agent, ameliorates a dietary rat model of  nonalcoholic steatohepatitis&lt;link href='#fn1'&amp;">
            <a:extLst>
              <a:ext uri="{FF2B5EF4-FFF2-40B4-BE49-F238E27FC236}">
                <a16:creationId xmlns:a16="http://schemas.microsoft.com/office/drawing/2014/main" id="{9A3E1D9B-4213-4B6E-B7DD-16ADC3417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5" t="4188" r="7338" b="45691"/>
          <a:stretch/>
        </p:blipFill>
        <p:spPr bwMode="auto">
          <a:xfrm>
            <a:off x="4972020" y="1725436"/>
            <a:ext cx="3362290" cy="12004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335" y="1491581"/>
            <a:ext cx="3926698" cy="2520345"/>
          </a:xfrm>
          <a:prstGeom prst="rect">
            <a:avLst/>
          </a:prstGeom>
        </p:spPr>
      </p:pic>
      <p:sp>
        <p:nvSpPr>
          <p:cNvPr id="5" name="Slide Number Placeholder 4">
            <a:extLst>
              <a:ext uri="{FF2B5EF4-FFF2-40B4-BE49-F238E27FC236}">
                <a16:creationId xmlns:a16="http://schemas.microsoft.com/office/drawing/2014/main" id="{D617205A-7894-4E4E-8B60-7A6C1C966017}"/>
              </a:ext>
            </a:extLst>
          </p:cNvPr>
          <p:cNvSpPr>
            <a:spLocks noGrp="1"/>
          </p:cNvSpPr>
          <p:nvPr>
            <p:ph type="sldNum" sz="quarter" idx="10"/>
          </p:nvPr>
        </p:nvSpPr>
        <p:spPr/>
        <p:txBody>
          <a:bodyPr/>
          <a:lstStyle/>
          <a:p>
            <a:fld id="{76A38E77-7C03-F640-80E2-C5C8807B5640}" type="slidenum">
              <a:rPr lang="en-US" smtClean="0"/>
              <a:t>13</a:t>
            </a:fld>
            <a:endParaRPr lang="en-US" dirty="0"/>
          </a:p>
        </p:txBody>
      </p:sp>
    </p:spTree>
    <p:extLst>
      <p:ext uri="{BB962C8B-B14F-4D97-AF65-F5344CB8AC3E}">
        <p14:creationId xmlns:p14="http://schemas.microsoft.com/office/powerpoint/2010/main" val="384169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NXP002 (Inhaled Tranilast) – Development Plan</a:t>
            </a:r>
          </a:p>
        </p:txBody>
      </p:sp>
      <p:sp>
        <p:nvSpPr>
          <p:cNvPr id="5" name="Arrow: Right 49">
            <a:extLst>
              <a:ext uri="{FF2B5EF4-FFF2-40B4-BE49-F238E27FC236}">
                <a16:creationId xmlns:a16="http://schemas.microsoft.com/office/drawing/2014/main" id="{4A716DD3-0A90-4D2A-92DF-16DE2C86172C}"/>
              </a:ext>
            </a:extLst>
          </p:cNvPr>
          <p:cNvSpPr/>
          <p:nvPr/>
        </p:nvSpPr>
        <p:spPr>
          <a:xfrm>
            <a:off x="8778630" y="1580615"/>
            <a:ext cx="282540" cy="182023"/>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bg1"/>
              </a:solidFill>
            </a:endParaRPr>
          </a:p>
        </p:txBody>
      </p:sp>
      <p:sp>
        <p:nvSpPr>
          <p:cNvPr id="6" name="TextBox 5">
            <a:extLst>
              <a:ext uri="{FF2B5EF4-FFF2-40B4-BE49-F238E27FC236}">
                <a16:creationId xmlns:a16="http://schemas.microsoft.com/office/drawing/2014/main" id="{B55C5D6F-CA62-49DB-9F2A-F647CAFD6443}"/>
              </a:ext>
            </a:extLst>
          </p:cNvPr>
          <p:cNvSpPr txBox="1"/>
          <p:nvPr/>
        </p:nvSpPr>
        <p:spPr>
          <a:xfrm>
            <a:off x="371009" y="3736846"/>
            <a:ext cx="8407621" cy="307777"/>
          </a:xfrm>
          <a:prstGeom prst="rect">
            <a:avLst/>
          </a:prstGeom>
          <a:solidFill>
            <a:schemeClr val="bg1">
              <a:lumMod val="95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mj-lt"/>
                <a:ea typeface="Source Sans Pro" panose="020B0503030403020204" pitchFamily="34" charset="0"/>
              </a:rPr>
              <a:t>Development related inflexion points offer multiple licensing opportunities along the development pathway</a:t>
            </a:r>
            <a:endParaRPr lang="en-AU" sz="1400" dirty="0">
              <a:solidFill>
                <a:schemeClr val="accent1">
                  <a:lumMod val="75000"/>
                </a:schemeClr>
              </a:solidFill>
              <a:latin typeface="+mj-lt"/>
              <a:ea typeface="Source Sans Pro" panose="020B0503030403020204" pitchFamily="34" charset="0"/>
            </a:endParaRPr>
          </a:p>
        </p:txBody>
      </p:sp>
      <p:grpSp>
        <p:nvGrpSpPr>
          <p:cNvPr id="7" name="Group 6">
            <a:extLst>
              <a:ext uri="{FF2B5EF4-FFF2-40B4-BE49-F238E27FC236}">
                <a16:creationId xmlns:a16="http://schemas.microsoft.com/office/drawing/2014/main" id="{485D9F1A-6B79-4F1F-941E-5CF684FCFF1E}"/>
              </a:ext>
            </a:extLst>
          </p:cNvPr>
          <p:cNvGrpSpPr/>
          <p:nvPr/>
        </p:nvGrpSpPr>
        <p:grpSpPr>
          <a:xfrm>
            <a:off x="371009" y="1017170"/>
            <a:ext cx="8513881" cy="3658856"/>
            <a:chOff x="641622" y="1210670"/>
            <a:chExt cx="10849043" cy="4662402"/>
          </a:xfrm>
        </p:grpSpPr>
        <p:graphicFrame>
          <p:nvGraphicFramePr>
            <p:cNvPr id="11" name="Diagram 10">
              <a:extLst>
                <a:ext uri="{FF2B5EF4-FFF2-40B4-BE49-F238E27FC236}">
                  <a16:creationId xmlns:a16="http://schemas.microsoft.com/office/drawing/2014/main" id="{1182C670-C29C-4847-B174-8E9548DAE989}"/>
                </a:ext>
              </a:extLst>
            </p:cNvPr>
            <p:cNvGraphicFramePr/>
            <p:nvPr>
              <p:extLst>
                <p:ext uri="{D42A27DB-BD31-4B8C-83A1-F6EECF244321}">
                  <p14:modId xmlns:p14="http://schemas.microsoft.com/office/powerpoint/2010/main" val="2798978006"/>
                </p:ext>
              </p:extLst>
            </p:nvPr>
          </p:nvGraphicFramePr>
          <p:xfrm>
            <a:off x="641622" y="1210670"/>
            <a:ext cx="10849043" cy="292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69433645-D090-4365-A7AE-0AE877B80506}"/>
                </a:ext>
              </a:extLst>
            </p:cNvPr>
            <p:cNvSpPr txBox="1"/>
            <p:nvPr/>
          </p:nvSpPr>
          <p:spPr>
            <a:xfrm>
              <a:off x="671480" y="1539586"/>
              <a:ext cx="3587013" cy="352973"/>
            </a:xfrm>
            <a:prstGeom prst="rect">
              <a:avLst/>
            </a:prstGeom>
            <a:noFill/>
            <a:ln w="6350" cmpd="sng">
              <a:solidFill>
                <a:schemeClr val="tx1"/>
              </a:solidFill>
            </a:ln>
          </p:spPr>
          <p:txBody>
            <a:bodyPr wrap="square" rtlCol="0">
              <a:spAutoFit/>
            </a:bodyPr>
            <a:lstStyle/>
            <a:p>
              <a:pPr algn="ctr"/>
              <a:r>
                <a:rPr lang="en-GB" sz="1200" b="1" dirty="0">
                  <a:solidFill>
                    <a:schemeClr val="accent1">
                      <a:lumMod val="75000"/>
                    </a:schemeClr>
                  </a:solidFill>
                  <a:latin typeface="+mj-lt"/>
                  <a:ea typeface="Source Sans Pro" panose="020B0503030403020204" pitchFamily="34" charset="0"/>
                </a:rPr>
                <a:t>2021</a:t>
              </a:r>
            </a:p>
          </p:txBody>
        </p:sp>
        <p:sp>
          <p:nvSpPr>
            <p:cNvPr id="13" name="TextBox 12">
              <a:extLst>
                <a:ext uri="{FF2B5EF4-FFF2-40B4-BE49-F238E27FC236}">
                  <a16:creationId xmlns:a16="http://schemas.microsoft.com/office/drawing/2014/main" id="{477DBDAE-DECE-4177-A1BB-34629F518F44}"/>
                </a:ext>
              </a:extLst>
            </p:cNvPr>
            <p:cNvSpPr txBox="1"/>
            <p:nvPr/>
          </p:nvSpPr>
          <p:spPr>
            <a:xfrm>
              <a:off x="7845504" y="1539586"/>
              <a:ext cx="3587013" cy="352973"/>
            </a:xfrm>
            <a:prstGeom prst="rect">
              <a:avLst/>
            </a:prstGeom>
            <a:solidFill>
              <a:schemeClr val="bg1"/>
            </a:solidFill>
            <a:ln w="6350" cmpd="sng">
              <a:solidFill>
                <a:schemeClr val="tx1"/>
              </a:solidFill>
            </a:ln>
          </p:spPr>
          <p:txBody>
            <a:bodyPr wrap="square" rtlCol="0">
              <a:spAutoFit/>
            </a:bodyPr>
            <a:lstStyle/>
            <a:p>
              <a:pPr algn="ctr"/>
              <a:r>
                <a:rPr lang="en-GB" sz="1200" b="1" dirty="0">
                  <a:solidFill>
                    <a:schemeClr val="accent1">
                      <a:lumMod val="75000"/>
                    </a:schemeClr>
                  </a:solidFill>
                  <a:latin typeface="+mj-lt"/>
                  <a:ea typeface="Source Sans Pro" panose="020B0503030403020204" pitchFamily="34" charset="0"/>
                </a:rPr>
                <a:t>2023</a:t>
              </a:r>
            </a:p>
          </p:txBody>
        </p:sp>
        <p:sp>
          <p:nvSpPr>
            <p:cNvPr id="14" name="TextBox 13">
              <a:extLst>
                <a:ext uri="{FF2B5EF4-FFF2-40B4-BE49-F238E27FC236}">
                  <a16:creationId xmlns:a16="http://schemas.microsoft.com/office/drawing/2014/main" id="{9A54ECC4-E1ED-4F31-B2C6-BF079DFB8589}"/>
                </a:ext>
              </a:extLst>
            </p:cNvPr>
            <p:cNvSpPr txBox="1"/>
            <p:nvPr/>
          </p:nvSpPr>
          <p:spPr>
            <a:xfrm>
              <a:off x="4258490" y="1539586"/>
              <a:ext cx="3587013" cy="352973"/>
            </a:xfrm>
            <a:prstGeom prst="rect">
              <a:avLst/>
            </a:prstGeom>
            <a:noFill/>
            <a:ln w="6350" cmpd="sng">
              <a:solidFill>
                <a:schemeClr val="tx1"/>
              </a:solidFill>
            </a:ln>
          </p:spPr>
          <p:txBody>
            <a:bodyPr wrap="square" rtlCol="0">
              <a:spAutoFit/>
            </a:bodyPr>
            <a:lstStyle/>
            <a:p>
              <a:pPr algn="ctr"/>
              <a:r>
                <a:rPr lang="en-GB" sz="1200" b="1" dirty="0">
                  <a:solidFill>
                    <a:schemeClr val="accent1">
                      <a:lumMod val="75000"/>
                    </a:schemeClr>
                  </a:solidFill>
                  <a:latin typeface="+mj-lt"/>
                  <a:ea typeface="Source Sans Pro" panose="020B0503030403020204" pitchFamily="34" charset="0"/>
                </a:rPr>
                <a:t>2022</a:t>
              </a:r>
            </a:p>
          </p:txBody>
        </p:sp>
        <p:sp>
          <p:nvSpPr>
            <p:cNvPr id="15" name="Rectangle 14">
              <a:extLst>
                <a:ext uri="{FF2B5EF4-FFF2-40B4-BE49-F238E27FC236}">
                  <a16:creationId xmlns:a16="http://schemas.microsoft.com/office/drawing/2014/main" id="{A31EF43C-09B9-4783-A58A-60A81EF23D6B}"/>
                </a:ext>
              </a:extLst>
            </p:cNvPr>
            <p:cNvSpPr/>
            <p:nvPr/>
          </p:nvSpPr>
          <p:spPr>
            <a:xfrm>
              <a:off x="5923356" y="1929454"/>
              <a:ext cx="3493819" cy="243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mj-lt"/>
                  <a:ea typeface="Source Sans Pro" panose="020B0503030403020204" pitchFamily="34" charset="0"/>
                </a:rPr>
                <a:t>PHASE 1</a:t>
              </a:r>
            </a:p>
          </p:txBody>
        </p:sp>
        <p:sp>
          <p:nvSpPr>
            <p:cNvPr id="16" name="Rectangle 15">
              <a:extLst>
                <a:ext uri="{FF2B5EF4-FFF2-40B4-BE49-F238E27FC236}">
                  <a16:creationId xmlns:a16="http://schemas.microsoft.com/office/drawing/2014/main" id="{4EE5FA99-43E0-49E0-911E-10F187D36353}"/>
                </a:ext>
              </a:extLst>
            </p:cNvPr>
            <p:cNvSpPr/>
            <p:nvPr/>
          </p:nvSpPr>
          <p:spPr>
            <a:xfrm>
              <a:off x="671478" y="1928656"/>
              <a:ext cx="5191800" cy="2364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mj-lt"/>
                  <a:ea typeface="Source Sans Pro" panose="020B0503030403020204" pitchFamily="34" charset="0"/>
                </a:rPr>
                <a:t>PRECLINICAL</a:t>
              </a:r>
            </a:p>
          </p:txBody>
        </p:sp>
        <p:sp>
          <p:nvSpPr>
            <p:cNvPr id="17" name="Arrow: Right 34">
              <a:extLst>
                <a:ext uri="{FF2B5EF4-FFF2-40B4-BE49-F238E27FC236}">
                  <a16:creationId xmlns:a16="http://schemas.microsoft.com/office/drawing/2014/main" id="{ED297250-97BC-4AE2-A4CD-627669EF5FAF}"/>
                </a:ext>
              </a:extLst>
            </p:cNvPr>
            <p:cNvSpPr/>
            <p:nvPr/>
          </p:nvSpPr>
          <p:spPr>
            <a:xfrm>
              <a:off x="1577506" y="2239162"/>
              <a:ext cx="1430242" cy="642574"/>
            </a:xfrm>
            <a:prstGeom prst="rightArrow">
              <a:avLst>
                <a:gd name="adj1" fmla="val 100000"/>
                <a:gd name="adj2" fmla="val 7878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GB" sz="1200" b="1" dirty="0">
                  <a:solidFill>
                    <a:schemeClr val="accent1">
                      <a:lumMod val="75000"/>
                    </a:schemeClr>
                  </a:solidFill>
                  <a:latin typeface="+mj-lt"/>
                  <a:ea typeface="Source Sans Pro" panose="020B0503030403020204" pitchFamily="34" charset="0"/>
                </a:rPr>
                <a:t>Inhalation</a:t>
              </a:r>
            </a:p>
            <a:p>
              <a:pPr algn="ctr"/>
              <a:r>
                <a:rPr lang="en-GB" sz="1200" b="1" dirty="0">
                  <a:solidFill>
                    <a:schemeClr val="accent1">
                      <a:lumMod val="75000"/>
                    </a:schemeClr>
                  </a:solidFill>
                  <a:latin typeface="+mj-lt"/>
                  <a:ea typeface="Source Sans Pro" panose="020B0503030403020204" pitchFamily="34" charset="0"/>
                </a:rPr>
                <a:t>Feasibility</a:t>
              </a:r>
            </a:p>
          </p:txBody>
        </p:sp>
        <p:sp>
          <p:nvSpPr>
            <p:cNvPr id="18" name="Arrow: Up 5">
              <a:extLst>
                <a:ext uri="{FF2B5EF4-FFF2-40B4-BE49-F238E27FC236}">
                  <a16:creationId xmlns:a16="http://schemas.microsoft.com/office/drawing/2014/main" id="{0C5DB525-66C0-4942-945B-009A9653CC60}"/>
                </a:ext>
              </a:extLst>
            </p:cNvPr>
            <p:cNvSpPr/>
            <p:nvPr/>
          </p:nvSpPr>
          <p:spPr>
            <a:xfrm>
              <a:off x="1272164" y="3037094"/>
              <a:ext cx="557350" cy="46222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4BDEE727-0746-4BD1-BC60-C5C48AB82FE2}"/>
                </a:ext>
              </a:extLst>
            </p:cNvPr>
            <p:cNvSpPr txBox="1"/>
            <p:nvPr/>
          </p:nvSpPr>
          <p:spPr>
            <a:xfrm>
              <a:off x="1171028" y="3562802"/>
              <a:ext cx="725557" cy="352973"/>
            </a:xfrm>
            <a:prstGeom prst="rect">
              <a:avLst/>
            </a:prstGeom>
            <a:noFill/>
          </p:spPr>
          <p:txBody>
            <a:bodyPr wrap="none" rtlCol="0">
              <a:spAutoFit/>
            </a:bodyPr>
            <a:lstStyle/>
            <a:p>
              <a:pPr algn="ctr"/>
              <a:r>
                <a:rPr lang="en-AU" sz="1200" dirty="0">
                  <a:solidFill>
                    <a:schemeClr val="accent1">
                      <a:lumMod val="75000"/>
                    </a:schemeClr>
                  </a:solidFill>
                  <a:latin typeface="+mj-lt"/>
                  <a:ea typeface="Source Sans Pro" panose="020B0503030403020204" pitchFamily="34" charset="0"/>
                </a:rPr>
                <a:t>Today</a:t>
              </a:r>
            </a:p>
          </p:txBody>
        </p:sp>
        <p:sp>
          <p:nvSpPr>
            <p:cNvPr id="20" name="Arrow: Up 38">
              <a:extLst>
                <a:ext uri="{FF2B5EF4-FFF2-40B4-BE49-F238E27FC236}">
                  <a16:creationId xmlns:a16="http://schemas.microsoft.com/office/drawing/2014/main" id="{A427E8F1-9192-4E12-9357-B1ACC7F12130}"/>
                </a:ext>
              </a:extLst>
            </p:cNvPr>
            <p:cNvSpPr/>
            <p:nvPr/>
          </p:nvSpPr>
          <p:spPr>
            <a:xfrm rot="10800000">
              <a:off x="2806704" y="3092597"/>
              <a:ext cx="557350" cy="462227"/>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TextBox 20">
              <a:extLst>
                <a:ext uri="{FF2B5EF4-FFF2-40B4-BE49-F238E27FC236}">
                  <a16:creationId xmlns:a16="http://schemas.microsoft.com/office/drawing/2014/main" id="{76EAF59D-62B6-4E76-A569-A7048FB0DCB3}"/>
                </a:ext>
              </a:extLst>
            </p:cNvPr>
            <p:cNvSpPr txBox="1"/>
            <p:nvPr/>
          </p:nvSpPr>
          <p:spPr>
            <a:xfrm>
              <a:off x="2327868" y="3621876"/>
              <a:ext cx="1475425" cy="588289"/>
            </a:xfrm>
            <a:prstGeom prst="rect">
              <a:avLst/>
            </a:prstGeom>
            <a:noFill/>
          </p:spPr>
          <p:txBody>
            <a:bodyPr wrap="square" rtlCol="0">
              <a:spAutoFit/>
            </a:bodyPr>
            <a:lstStyle/>
            <a:p>
              <a:pPr algn="ctr"/>
              <a:r>
                <a:rPr lang="en-AU" sz="1200" dirty="0">
                  <a:solidFill>
                    <a:schemeClr val="accent1">
                      <a:lumMod val="75000"/>
                    </a:schemeClr>
                  </a:solidFill>
                  <a:latin typeface="+mj-lt"/>
                  <a:ea typeface="Source Sans Pro" panose="020B0503030403020204" pitchFamily="34" charset="0"/>
                </a:rPr>
                <a:t>Feasibility</a:t>
              </a:r>
            </a:p>
            <a:p>
              <a:pPr algn="ctr"/>
              <a:r>
                <a:rPr lang="en-AU" sz="1200" dirty="0">
                  <a:solidFill>
                    <a:schemeClr val="accent1">
                      <a:lumMod val="75000"/>
                    </a:schemeClr>
                  </a:solidFill>
                  <a:latin typeface="+mj-lt"/>
                  <a:ea typeface="Source Sans Pro" panose="020B0503030403020204" pitchFamily="34" charset="0"/>
                </a:rPr>
                <a:t>package</a:t>
              </a:r>
            </a:p>
          </p:txBody>
        </p:sp>
        <p:cxnSp>
          <p:nvCxnSpPr>
            <p:cNvPr id="22" name="Straight Connector 21">
              <a:extLst>
                <a:ext uri="{FF2B5EF4-FFF2-40B4-BE49-F238E27FC236}">
                  <a16:creationId xmlns:a16="http://schemas.microsoft.com/office/drawing/2014/main" id="{5E8B04FF-DD1E-4AE5-8CBF-08F1E2E5F02E}"/>
                </a:ext>
              </a:extLst>
            </p:cNvPr>
            <p:cNvCxnSpPr>
              <a:cxnSpLocks/>
            </p:cNvCxnSpPr>
            <p:nvPr/>
          </p:nvCxnSpPr>
          <p:spPr>
            <a:xfrm>
              <a:off x="3098526" y="2200678"/>
              <a:ext cx="2176" cy="81594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3" name="Arrow: Up 41">
              <a:extLst>
                <a:ext uri="{FF2B5EF4-FFF2-40B4-BE49-F238E27FC236}">
                  <a16:creationId xmlns:a16="http://schemas.microsoft.com/office/drawing/2014/main" id="{B3233EF6-8A7E-456E-B1FA-2FE6514830BB}"/>
                </a:ext>
              </a:extLst>
            </p:cNvPr>
            <p:cNvSpPr/>
            <p:nvPr/>
          </p:nvSpPr>
          <p:spPr>
            <a:xfrm rot="10800000">
              <a:off x="5600712" y="3092597"/>
              <a:ext cx="557350" cy="462227"/>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a:extLst>
                <a:ext uri="{FF2B5EF4-FFF2-40B4-BE49-F238E27FC236}">
                  <a16:creationId xmlns:a16="http://schemas.microsoft.com/office/drawing/2014/main" id="{1EE6FF91-63BA-4A85-B1ED-1A3F1FFA90C7}"/>
                </a:ext>
              </a:extLst>
            </p:cNvPr>
            <p:cNvSpPr txBox="1"/>
            <p:nvPr/>
          </p:nvSpPr>
          <p:spPr>
            <a:xfrm>
              <a:off x="5195287" y="3633187"/>
              <a:ext cx="1332001" cy="588289"/>
            </a:xfrm>
            <a:prstGeom prst="rect">
              <a:avLst/>
            </a:prstGeom>
            <a:noFill/>
          </p:spPr>
          <p:txBody>
            <a:bodyPr wrap="square" rtlCol="0">
              <a:spAutoFit/>
            </a:bodyPr>
            <a:lstStyle/>
            <a:p>
              <a:pPr algn="ctr"/>
              <a:r>
                <a:rPr lang="en-AU" sz="1200" dirty="0">
                  <a:solidFill>
                    <a:schemeClr val="accent1">
                      <a:lumMod val="75000"/>
                    </a:schemeClr>
                  </a:solidFill>
                  <a:latin typeface="+mj-lt"/>
                  <a:ea typeface="Source Sans Pro" panose="020B0503030403020204" pitchFamily="34" charset="0"/>
                </a:rPr>
                <a:t>Phase 1 ready package</a:t>
              </a:r>
            </a:p>
          </p:txBody>
        </p:sp>
        <p:cxnSp>
          <p:nvCxnSpPr>
            <p:cNvPr id="25" name="Straight Connector 24">
              <a:extLst>
                <a:ext uri="{FF2B5EF4-FFF2-40B4-BE49-F238E27FC236}">
                  <a16:creationId xmlns:a16="http://schemas.microsoft.com/office/drawing/2014/main" id="{88FA8EAE-F1F4-49F0-8948-8E3EE65E70C6}"/>
                </a:ext>
              </a:extLst>
            </p:cNvPr>
            <p:cNvCxnSpPr>
              <a:cxnSpLocks/>
            </p:cNvCxnSpPr>
            <p:nvPr/>
          </p:nvCxnSpPr>
          <p:spPr>
            <a:xfrm>
              <a:off x="5870704" y="2173588"/>
              <a:ext cx="9563" cy="86350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6" name="Arrow: Up 44">
              <a:extLst>
                <a:ext uri="{FF2B5EF4-FFF2-40B4-BE49-F238E27FC236}">
                  <a16:creationId xmlns:a16="http://schemas.microsoft.com/office/drawing/2014/main" id="{AE131801-1823-4F2C-A2E2-DC2B38600013}"/>
                </a:ext>
              </a:extLst>
            </p:cNvPr>
            <p:cNvSpPr/>
            <p:nvPr/>
          </p:nvSpPr>
          <p:spPr>
            <a:xfrm rot="10800000">
              <a:off x="4017209" y="3105298"/>
              <a:ext cx="557350" cy="46222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TextBox 26">
              <a:extLst>
                <a:ext uri="{FF2B5EF4-FFF2-40B4-BE49-F238E27FC236}">
                  <a16:creationId xmlns:a16="http://schemas.microsoft.com/office/drawing/2014/main" id="{E64FF616-5EE1-4B3D-9B0B-E5D0FADAD8AC}"/>
                </a:ext>
              </a:extLst>
            </p:cNvPr>
            <p:cNvSpPr txBox="1"/>
            <p:nvPr/>
          </p:nvSpPr>
          <p:spPr>
            <a:xfrm>
              <a:off x="3663426" y="3621876"/>
              <a:ext cx="1250435" cy="588289"/>
            </a:xfrm>
            <a:prstGeom prst="rect">
              <a:avLst/>
            </a:prstGeom>
            <a:noFill/>
          </p:spPr>
          <p:txBody>
            <a:bodyPr wrap="square" rtlCol="0">
              <a:spAutoFit/>
            </a:bodyPr>
            <a:lstStyle/>
            <a:p>
              <a:pPr algn="ctr"/>
              <a:r>
                <a:rPr lang="en-AU" sz="1200" dirty="0">
                  <a:solidFill>
                    <a:schemeClr val="accent1">
                      <a:lumMod val="75000"/>
                    </a:schemeClr>
                  </a:solidFill>
                  <a:latin typeface="+mj-lt"/>
                  <a:ea typeface="Source Sans Pro" panose="020B0503030403020204" pitchFamily="34" charset="0"/>
                </a:rPr>
                <a:t>Non-GLP package</a:t>
              </a:r>
            </a:p>
          </p:txBody>
        </p:sp>
        <p:cxnSp>
          <p:nvCxnSpPr>
            <p:cNvPr id="28" name="Straight Connector 27">
              <a:extLst>
                <a:ext uri="{FF2B5EF4-FFF2-40B4-BE49-F238E27FC236}">
                  <a16:creationId xmlns:a16="http://schemas.microsoft.com/office/drawing/2014/main" id="{F4DB27E6-25CA-4865-A012-0B3AC2F87E5F}"/>
                </a:ext>
              </a:extLst>
            </p:cNvPr>
            <p:cNvCxnSpPr>
              <a:cxnSpLocks/>
            </p:cNvCxnSpPr>
            <p:nvPr/>
          </p:nvCxnSpPr>
          <p:spPr>
            <a:xfrm>
              <a:off x="4306408" y="2227657"/>
              <a:ext cx="0" cy="82549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3ADFB7B-332D-4EA2-AD23-9FA9F3FBA09C}"/>
                </a:ext>
              </a:extLst>
            </p:cNvPr>
            <p:cNvSpPr/>
            <p:nvPr/>
          </p:nvSpPr>
          <p:spPr>
            <a:xfrm>
              <a:off x="9477252" y="1928656"/>
              <a:ext cx="1955263" cy="2446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mj-lt"/>
                  <a:ea typeface="Source Sans Pro" panose="020B0503030403020204" pitchFamily="34" charset="0"/>
                </a:rPr>
                <a:t>PHASE</a:t>
              </a:r>
              <a:r>
                <a:rPr lang="en-GB" sz="1200" b="1" dirty="0">
                  <a:solidFill>
                    <a:schemeClr val="bg1"/>
                  </a:solidFill>
                  <a:latin typeface="Source Sans Pro" panose="020B0503030403020204" pitchFamily="34" charset="0"/>
                  <a:ea typeface="Source Sans Pro" panose="020B0503030403020204" pitchFamily="34" charset="0"/>
                </a:rPr>
                <a:t> 2</a:t>
              </a:r>
            </a:p>
          </p:txBody>
        </p:sp>
        <p:sp>
          <p:nvSpPr>
            <p:cNvPr id="30" name="Arrow: Up 50">
              <a:extLst>
                <a:ext uri="{FF2B5EF4-FFF2-40B4-BE49-F238E27FC236}">
                  <a16:creationId xmlns:a16="http://schemas.microsoft.com/office/drawing/2014/main" id="{1EFF669A-2A93-46C2-B919-EF1623F1FDC9}"/>
                </a:ext>
              </a:extLst>
            </p:cNvPr>
            <p:cNvSpPr/>
            <p:nvPr/>
          </p:nvSpPr>
          <p:spPr>
            <a:xfrm rot="10800000">
              <a:off x="9161707" y="3054498"/>
              <a:ext cx="557350" cy="46222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TextBox 30">
              <a:extLst>
                <a:ext uri="{FF2B5EF4-FFF2-40B4-BE49-F238E27FC236}">
                  <a16:creationId xmlns:a16="http://schemas.microsoft.com/office/drawing/2014/main" id="{8CB356A0-91F4-44BF-969D-47CE1BA235A6}"/>
                </a:ext>
              </a:extLst>
            </p:cNvPr>
            <p:cNvSpPr txBox="1"/>
            <p:nvPr/>
          </p:nvSpPr>
          <p:spPr>
            <a:xfrm>
              <a:off x="8636826" y="3638760"/>
              <a:ext cx="1680854" cy="588290"/>
            </a:xfrm>
            <a:prstGeom prst="rect">
              <a:avLst/>
            </a:prstGeom>
            <a:noFill/>
          </p:spPr>
          <p:txBody>
            <a:bodyPr wrap="square" rtlCol="0">
              <a:spAutoFit/>
            </a:bodyPr>
            <a:lstStyle/>
            <a:p>
              <a:pPr algn="ctr"/>
              <a:r>
                <a:rPr lang="en-AU" sz="1200" dirty="0">
                  <a:solidFill>
                    <a:schemeClr val="accent1">
                      <a:lumMod val="75000"/>
                    </a:schemeClr>
                  </a:solidFill>
                  <a:latin typeface="+mj-lt"/>
                  <a:ea typeface="Source Sans Pro" panose="020B0503030403020204" pitchFamily="34" charset="0"/>
                </a:rPr>
                <a:t>Phase 1 </a:t>
              </a:r>
            </a:p>
            <a:p>
              <a:pPr algn="ctr"/>
              <a:r>
                <a:rPr lang="en-AU" sz="1200" dirty="0">
                  <a:solidFill>
                    <a:schemeClr val="accent1">
                      <a:lumMod val="75000"/>
                    </a:schemeClr>
                  </a:solidFill>
                  <a:latin typeface="+mj-lt"/>
                  <a:ea typeface="Source Sans Pro" panose="020B0503030403020204" pitchFamily="34" charset="0"/>
                </a:rPr>
                <a:t>package</a:t>
              </a:r>
            </a:p>
          </p:txBody>
        </p:sp>
        <p:cxnSp>
          <p:nvCxnSpPr>
            <p:cNvPr id="32" name="Straight Connector 31">
              <a:extLst>
                <a:ext uri="{FF2B5EF4-FFF2-40B4-BE49-F238E27FC236}">
                  <a16:creationId xmlns:a16="http://schemas.microsoft.com/office/drawing/2014/main" id="{FB751BCB-F2F5-45B0-86A9-4F245D683B5E}"/>
                </a:ext>
              </a:extLst>
            </p:cNvPr>
            <p:cNvCxnSpPr>
              <a:cxnSpLocks/>
              <a:endCxn id="30" idx="2"/>
            </p:cNvCxnSpPr>
            <p:nvPr/>
          </p:nvCxnSpPr>
          <p:spPr>
            <a:xfrm flipH="1">
              <a:off x="9440382" y="2165139"/>
              <a:ext cx="2" cy="84700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3" name="Arrow: Right 54">
              <a:extLst>
                <a:ext uri="{FF2B5EF4-FFF2-40B4-BE49-F238E27FC236}">
                  <a16:creationId xmlns:a16="http://schemas.microsoft.com/office/drawing/2014/main" id="{E0A0401C-8993-46D0-B877-0908412D85CB}"/>
                </a:ext>
              </a:extLst>
            </p:cNvPr>
            <p:cNvSpPr/>
            <p:nvPr/>
          </p:nvSpPr>
          <p:spPr>
            <a:xfrm>
              <a:off x="3191480" y="2254621"/>
              <a:ext cx="1067011" cy="632707"/>
            </a:xfrm>
            <a:prstGeom prst="rightArrow">
              <a:avLst>
                <a:gd name="adj1" fmla="val 100000"/>
                <a:gd name="adj2" fmla="val 7878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accent1">
                      <a:lumMod val="75000"/>
                    </a:schemeClr>
                  </a:solidFill>
                  <a:latin typeface="+mj-lt"/>
                  <a:ea typeface="Source Sans Pro" panose="020B0503030403020204" pitchFamily="34" charset="0"/>
                </a:rPr>
                <a:t>Non-GLP</a:t>
              </a:r>
            </a:p>
          </p:txBody>
        </p:sp>
        <p:sp>
          <p:nvSpPr>
            <p:cNvPr id="34" name="Arrow: Right 55">
              <a:extLst>
                <a:ext uri="{FF2B5EF4-FFF2-40B4-BE49-F238E27FC236}">
                  <a16:creationId xmlns:a16="http://schemas.microsoft.com/office/drawing/2014/main" id="{083B00C1-2BDA-4263-9F47-7A1234E32BF5}"/>
                </a:ext>
              </a:extLst>
            </p:cNvPr>
            <p:cNvSpPr/>
            <p:nvPr/>
          </p:nvSpPr>
          <p:spPr>
            <a:xfrm>
              <a:off x="5924637" y="2254621"/>
              <a:ext cx="3493819" cy="653802"/>
            </a:xfrm>
            <a:prstGeom prst="rightArrow">
              <a:avLst>
                <a:gd name="adj1" fmla="val 100000"/>
                <a:gd name="adj2" fmla="val 7878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lumMod val="75000"/>
                    </a:schemeClr>
                  </a:solidFill>
                  <a:latin typeface="+mj-lt"/>
                  <a:ea typeface="Source Sans Pro" panose="020B0503030403020204" pitchFamily="34" charset="0"/>
                </a:rPr>
                <a:t>Phase 1</a:t>
              </a:r>
            </a:p>
          </p:txBody>
        </p:sp>
        <p:sp>
          <p:nvSpPr>
            <p:cNvPr id="35" name="Arrow: Right 56">
              <a:extLst>
                <a:ext uri="{FF2B5EF4-FFF2-40B4-BE49-F238E27FC236}">
                  <a16:creationId xmlns:a16="http://schemas.microsoft.com/office/drawing/2014/main" id="{58CDEFC6-1709-419B-A7F9-F804DA9D724A}"/>
                </a:ext>
              </a:extLst>
            </p:cNvPr>
            <p:cNvSpPr/>
            <p:nvPr/>
          </p:nvSpPr>
          <p:spPr>
            <a:xfrm>
              <a:off x="4469612" y="2250731"/>
              <a:ext cx="1287029" cy="632707"/>
            </a:xfrm>
            <a:prstGeom prst="rightArrow">
              <a:avLst>
                <a:gd name="adj1" fmla="val 100000"/>
                <a:gd name="adj2" fmla="val 7878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accent1">
                      <a:lumMod val="75000"/>
                    </a:schemeClr>
                  </a:solidFill>
                  <a:latin typeface="+mj-lt"/>
                  <a:ea typeface="Source Sans Pro" panose="020B0503030403020204" pitchFamily="34" charset="0"/>
                </a:rPr>
                <a:t>GLP</a:t>
              </a:r>
            </a:p>
          </p:txBody>
        </p:sp>
        <p:sp>
          <p:nvSpPr>
            <p:cNvPr id="36" name="Star: 5 Points 2">
              <a:extLst>
                <a:ext uri="{FF2B5EF4-FFF2-40B4-BE49-F238E27FC236}">
                  <a16:creationId xmlns:a16="http://schemas.microsoft.com/office/drawing/2014/main" id="{9F698852-8407-4044-8FCC-DA1EDDBA3291}"/>
                </a:ext>
              </a:extLst>
            </p:cNvPr>
            <p:cNvSpPr/>
            <p:nvPr/>
          </p:nvSpPr>
          <p:spPr>
            <a:xfrm>
              <a:off x="2846854" y="4349311"/>
              <a:ext cx="369994" cy="28990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Star: 5 Points 2">
              <a:extLst>
                <a:ext uri="{FF2B5EF4-FFF2-40B4-BE49-F238E27FC236}">
                  <a16:creationId xmlns:a16="http://schemas.microsoft.com/office/drawing/2014/main" id="{9F698852-8407-4044-8FCC-DA1EDDBA3291}"/>
                </a:ext>
              </a:extLst>
            </p:cNvPr>
            <p:cNvSpPr/>
            <p:nvPr/>
          </p:nvSpPr>
          <p:spPr>
            <a:xfrm>
              <a:off x="3349178" y="5651833"/>
              <a:ext cx="282362" cy="221239"/>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Arrow: Right 10">
            <a:extLst>
              <a:ext uri="{FF2B5EF4-FFF2-40B4-BE49-F238E27FC236}">
                <a16:creationId xmlns:a16="http://schemas.microsoft.com/office/drawing/2014/main" id="{96953AD5-C179-4595-8247-838875016077}"/>
              </a:ext>
            </a:extLst>
          </p:cNvPr>
          <p:cNvSpPr/>
          <p:nvPr/>
        </p:nvSpPr>
        <p:spPr>
          <a:xfrm>
            <a:off x="381600" y="3966772"/>
            <a:ext cx="8457655" cy="524591"/>
          </a:xfrm>
          <a:prstGeom prst="rightArrow">
            <a:avLst/>
          </a:prstGeom>
          <a:solidFill>
            <a:srgbClr val="00A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Source Sans Pro" panose="020B0503030403020204" pitchFamily="34" charset="0"/>
              </a:rPr>
              <a:t>Decreasing Risk / Increasing Value</a:t>
            </a:r>
            <a:endParaRPr lang="en-GB" sz="1400" dirty="0">
              <a:solidFill>
                <a:schemeClr val="bg1"/>
              </a:solidFill>
              <a:latin typeface="+mj-lt"/>
              <a:ea typeface="Source Sans Pro" panose="020B0503030403020204" pitchFamily="34" charset="0"/>
            </a:endParaRPr>
          </a:p>
        </p:txBody>
      </p:sp>
      <p:sp>
        <p:nvSpPr>
          <p:cNvPr id="9" name="Star: 5 Points 47">
            <a:extLst>
              <a:ext uri="{FF2B5EF4-FFF2-40B4-BE49-F238E27FC236}">
                <a16:creationId xmlns:a16="http://schemas.microsoft.com/office/drawing/2014/main" id="{E47F41E1-D58C-4C71-940D-0A89BB5EE40F}"/>
              </a:ext>
            </a:extLst>
          </p:cNvPr>
          <p:cNvSpPr/>
          <p:nvPr/>
        </p:nvSpPr>
        <p:spPr>
          <a:xfrm>
            <a:off x="3084701" y="3480666"/>
            <a:ext cx="290356" cy="227502"/>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tar: 5 Points 57">
            <a:extLst>
              <a:ext uri="{FF2B5EF4-FFF2-40B4-BE49-F238E27FC236}">
                <a16:creationId xmlns:a16="http://schemas.microsoft.com/office/drawing/2014/main" id="{D4B8883B-2519-4B81-B202-B31E661134EA}"/>
              </a:ext>
            </a:extLst>
          </p:cNvPr>
          <p:cNvSpPr/>
          <p:nvPr/>
        </p:nvSpPr>
        <p:spPr>
          <a:xfrm>
            <a:off x="4307710" y="3493937"/>
            <a:ext cx="290356" cy="227502"/>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B627E68D-41F4-4BE4-8931-DAC54AF23D6E}"/>
              </a:ext>
            </a:extLst>
          </p:cNvPr>
          <p:cNvSpPr txBox="1"/>
          <p:nvPr/>
        </p:nvSpPr>
        <p:spPr>
          <a:xfrm>
            <a:off x="2678719" y="4491364"/>
            <a:ext cx="1199861" cy="215444"/>
          </a:xfrm>
          <a:prstGeom prst="rect">
            <a:avLst/>
          </a:prstGeom>
          <a:noFill/>
        </p:spPr>
        <p:txBody>
          <a:bodyPr wrap="square">
            <a:spAutoFit/>
          </a:bodyPr>
          <a:lstStyle/>
          <a:p>
            <a:r>
              <a:rPr lang="en-AU" sz="800" dirty="0">
                <a:solidFill>
                  <a:schemeClr val="tx1">
                    <a:lumMod val="65000"/>
                    <a:lumOff val="35000"/>
                  </a:schemeClr>
                </a:solidFill>
              </a:rPr>
              <a:t>Licensing opportunities</a:t>
            </a:r>
          </a:p>
        </p:txBody>
      </p:sp>
      <p:sp>
        <p:nvSpPr>
          <p:cNvPr id="39" name="TextBox 38">
            <a:extLst>
              <a:ext uri="{FF2B5EF4-FFF2-40B4-BE49-F238E27FC236}">
                <a16:creationId xmlns:a16="http://schemas.microsoft.com/office/drawing/2014/main" id="{B627E68D-41F4-4BE4-8931-DAC54AF23D6E}"/>
              </a:ext>
            </a:extLst>
          </p:cNvPr>
          <p:cNvSpPr txBox="1"/>
          <p:nvPr/>
        </p:nvSpPr>
        <p:spPr>
          <a:xfrm>
            <a:off x="5537644" y="4491364"/>
            <a:ext cx="3249103" cy="215444"/>
          </a:xfrm>
          <a:prstGeom prst="rect">
            <a:avLst/>
          </a:prstGeom>
          <a:noFill/>
        </p:spPr>
        <p:txBody>
          <a:bodyPr wrap="square">
            <a:spAutoFit/>
          </a:bodyPr>
          <a:lstStyle/>
          <a:p>
            <a:pPr algn="r"/>
            <a:r>
              <a:rPr lang="en-AU" sz="800" dirty="0">
                <a:solidFill>
                  <a:schemeClr val="tx1">
                    <a:lumMod val="65000"/>
                    <a:lumOff val="35000"/>
                  </a:schemeClr>
                </a:solidFill>
              </a:rPr>
              <a:t>GLP: Studies performed according to Good Laboratory Practice</a:t>
            </a:r>
          </a:p>
        </p:txBody>
      </p:sp>
      <p:sp>
        <p:nvSpPr>
          <p:cNvPr id="4" name="Slide Number Placeholder 3">
            <a:extLst>
              <a:ext uri="{FF2B5EF4-FFF2-40B4-BE49-F238E27FC236}">
                <a16:creationId xmlns:a16="http://schemas.microsoft.com/office/drawing/2014/main" id="{7D929600-00AE-4E45-8700-445DD8F3E707}"/>
              </a:ext>
            </a:extLst>
          </p:cNvPr>
          <p:cNvSpPr>
            <a:spLocks noGrp="1"/>
          </p:cNvSpPr>
          <p:nvPr>
            <p:ph type="sldNum" sz="quarter" idx="10"/>
          </p:nvPr>
        </p:nvSpPr>
        <p:spPr/>
        <p:txBody>
          <a:bodyPr/>
          <a:lstStyle/>
          <a:p>
            <a:fld id="{76A38E77-7C03-F640-80E2-C5C8807B5640}" type="slidenum">
              <a:rPr lang="en-US" smtClean="0"/>
              <a:t>14</a:t>
            </a:fld>
            <a:endParaRPr lang="en-US" dirty="0"/>
          </a:p>
        </p:txBody>
      </p:sp>
    </p:spTree>
    <p:extLst>
      <p:ext uri="{BB962C8B-B14F-4D97-AF65-F5344CB8AC3E}">
        <p14:creationId xmlns:p14="http://schemas.microsoft.com/office/powerpoint/2010/main" val="420242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dc-NMZdj2Zu36M-unsplash.jpg"/>
          <p:cNvPicPr>
            <a:picLocks noChangeAspect="1"/>
          </p:cNvPicPr>
          <p:nvPr/>
        </p:nvPicPr>
        <p:blipFill rotWithShape="1">
          <a:blip r:embed="rId2">
            <a:alphaModFix amt="27000"/>
            <a:extLst>
              <a:ext uri="{28A0092B-C50C-407E-A947-70E740481C1C}">
                <a14:useLocalDpi xmlns:a14="http://schemas.microsoft.com/office/drawing/2010/main" val="0"/>
              </a:ext>
            </a:extLst>
          </a:blip>
          <a:srcRect l="-125" t="22153" r="1508" b="33042"/>
          <a:stretch/>
        </p:blipFill>
        <p:spPr>
          <a:xfrm>
            <a:off x="-12700" y="0"/>
            <a:ext cx="9156700" cy="5143499"/>
          </a:xfrm>
          <a:prstGeom prst="rect">
            <a:avLst/>
          </a:prstGeom>
        </p:spPr>
      </p:pic>
      <p:sp>
        <p:nvSpPr>
          <p:cNvPr id="16" name="Rounded Rectangle 15"/>
          <p:cNvSpPr/>
          <p:nvPr/>
        </p:nvSpPr>
        <p:spPr>
          <a:xfrm>
            <a:off x="5057979" y="1080976"/>
            <a:ext cx="2798753" cy="2776280"/>
          </a:xfrm>
          <a:prstGeom prst="roundRect">
            <a:avLst>
              <a:gd name="adj" fmla="val 5464"/>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271154" y="1080976"/>
            <a:ext cx="2798753" cy="2776280"/>
          </a:xfrm>
          <a:prstGeom prst="roundRect">
            <a:avLst>
              <a:gd name="adj" fmla="val 5464"/>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NXP001 (aprepitant)</a:t>
            </a:r>
          </a:p>
        </p:txBody>
      </p:sp>
      <p:sp>
        <p:nvSpPr>
          <p:cNvPr id="4" name="Rounded Rectangle 3"/>
          <p:cNvSpPr/>
          <p:nvPr/>
        </p:nvSpPr>
        <p:spPr>
          <a:xfrm>
            <a:off x="1387236" y="1188576"/>
            <a:ext cx="2554964" cy="623154"/>
          </a:xfrm>
          <a:prstGeom prst="roundRect">
            <a:avLst/>
          </a:prstGeom>
          <a:solidFill>
            <a:srgbClr val="67B9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519938" y="1384955"/>
            <a:ext cx="2244421" cy="262701"/>
          </a:xfrm>
          <a:prstGeom prst="rect">
            <a:avLst/>
          </a:prstGeom>
          <a:noFill/>
        </p:spPr>
        <p:txBody>
          <a:bodyPr wrap="square" lIns="0" tIns="0" rIns="0" bIns="46800" rtlCol="0">
            <a:spAutoFit/>
          </a:bodyPr>
          <a:lstStyle/>
          <a:p>
            <a:pPr algn="ctr"/>
            <a:r>
              <a:rPr lang="en-US" sz="1400" dirty="0">
                <a:solidFill>
                  <a:schemeClr val="bg1"/>
                </a:solidFill>
              </a:rPr>
              <a:t>Marketed drug</a:t>
            </a:r>
          </a:p>
        </p:txBody>
      </p:sp>
      <p:sp>
        <p:nvSpPr>
          <p:cNvPr id="9" name="TextBox 8"/>
          <p:cNvSpPr txBox="1"/>
          <p:nvPr/>
        </p:nvSpPr>
        <p:spPr>
          <a:xfrm>
            <a:off x="1253433" y="1884141"/>
            <a:ext cx="2655636" cy="1405513"/>
          </a:xfrm>
          <a:prstGeom prst="rect">
            <a:avLst/>
          </a:prstGeom>
          <a:noFill/>
        </p:spPr>
        <p:txBody>
          <a:bodyPr wrap="square" rtlCol="0">
            <a:spAutoFit/>
          </a:bodyPr>
          <a:lstStyle/>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Oral drug for Oncology Supportive Care</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Poor physical properties, needs complex formulation</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Literature data on potential in other indications e.g. oncology</a:t>
            </a:r>
          </a:p>
        </p:txBody>
      </p:sp>
      <p:sp>
        <p:nvSpPr>
          <p:cNvPr id="10" name="Rounded Rectangle 9"/>
          <p:cNvSpPr/>
          <p:nvPr/>
        </p:nvSpPr>
        <p:spPr>
          <a:xfrm>
            <a:off x="5175149" y="1188576"/>
            <a:ext cx="2554964" cy="623154"/>
          </a:xfrm>
          <a:prstGeom prst="roundRect">
            <a:avLst/>
          </a:prstGeom>
          <a:solidFill>
            <a:srgbClr val="00A1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5307851" y="1384955"/>
            <a:ext cx="2244421" cy="262701"/>
          </a:xfrm>
          <a:prstGeom prst="rect">
            <a:avLst/>
          </a:prstGeom>
          <a:noFill/>
        </p:spPr>
        <p:txBody>
          <a:bodyPr wrap="square" lIns="0" tIns="0" rIns="0" bIns="46800" rtlCol="0">
            <a:spAutoFit/>
          </a:bodyPr>
          <a:lstStyle/>
          <a:p>
            <a:pPr algn="ctr"/>
            <a:r>
              <a:rPr lang="en-US" sz="1400" dirty="0">
                <a:solidFill>
                  <a:schemeClr val="bg1"/>
                </a:solidFill>
              </a:rPr>
              <a:t>NXP001</a:t>
            </a:r>
          </a:p>
        </p:txBody>
      </p:sp>
      <p:sp>
        <p:nvSpPr>
          <p:cNvPr id="12" name="TextBox 11"/>
          <p:cNvSpPr txBox="1"/>
          <p:nvPr/>
        </p:nvSpPr>
        <p:spPr>
          <a:xfrm>
            <a:off x="5079992" y="1884141"/>
            <a:ext cx="2771913" cy="1877437"/>
          </a:xfrm>
          <a:prstGeom prst="rect">
            <a:avLst/>
          </a:prstGeom>
          <a:noFill/>
        </p:spPr>
        <p:txBody>
          <a:bodyPr wrap="square" rtlCol="0">
            <a:spAutoFit/>
          </a:bodyPr>
          <a:lstStyle/>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Novel form with improved properties</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Granted patent attained</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NFX data from Phase 1 study demonstrates bioavailability without complex formulation</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Oxilio exercised option to license* for repurposing in oncology </a:t>
            </a:r>
          </a:p>
        </p:txBody>
      </p:sp>
      <p:sp>
        <p:nvSpPr>
          <p:cNvPr id="13" name="TextBox 12">
            <a:extLst>
              <a:ext uri="{FF2B5EF4-FFF2-40B4-BE49-F238E27FC236}">
                <a16:creationId xmlns:a16="http://schemas.microsoft.com/office/drawing/2014/main" id="{B627E68D-41F4-4BE4-8931-DAC54AF23D6E}"/>
              </a:ext>
            </a:extLst>
          </p:cNvPr>
          <p:cNvSpPr txBox="1"/>
          <p:nvPr/>
        </p:nvSpPr>
        <p:spPr>
          <a:xfrm>
            <a:off x="805826" y="4280056"/>
            <a:ext cx="7285552" cy="400110"/>
          </a:xfrm>
          <a:prstGeom prst="rect">
            <a:avLst/>
          </a:prstGeom>
          <a:noFill/>
        </p:spPr>
        <p:txBody>
          <a:bodyPr wrap="square">
            <a:spAutoFit/>
          </a:bodyPr>
          <a:lstStyle/>
          <a:p>
            <a:r>
              <a:rPr lang="en-AU" sz="1000" dirty="0">
                <a:solidFill>
                  <a:schemeClr val="tx1">
                    <a:lumMod val="65000"/>
                    <a:lumOff val="35000"/>
                  </a:schemeClr>
                </a:solidFill>
              </a:rPr>
              <a:t>*Oxilio exercised (March 2021) option and </a:t>
            </a:r>
            <a:r>
              <a:rPr lang="en-US" sz="1000" dirty="0">
                <a:solidFill>
                  <a:schemeClr val="tx1">
                    <a:lumMod val="65000"/>
                    <a:lumOff val="35000"/>
                  </a:schemeClr>
                </a:solidFill>
              </a:rPr>
              <a:t>now working together to </a:t>
            </a:r>
            <a:r>
              <a:rPr lang="en-US" sz="1000" dirty="0" err="1">
                <a:solidFill>
                  <a:schemeClr val="tx1">
                    <a:lumMod val="65000"/>
                    <a:lumOff val="35000"/>
                  </a:schemeClr>
                </a:solidFill>
              </a:rPr>
              <a:t>finalise</a:t>
            </a:r>
            <a:r>
              <a:rPr lang="en-US" sz="1000" dirty="0">
                <a:solidFill>
                  <a:schemeClr val="tx1">
                    <a:lumMod val="65000"/>
                    <a:lumOff val="35000"/>
                  </a:schemeClr>
                </a:solidFill>
              </a:rPr>
              <a:t> a global licensing agreement for NXP001</a:t>
            </a:r>
            <a:r>
              <a:rPr lang="en-AU" sz="1000" dirty="0">
                <a:solidFill>
                  <a:schemeClr val="tx1">
                    <a:lumMod val="65000"/>
                    <a:lumOff val="35000"/>
                  </a:schemeClr>
                </a:solidFill>
              </a:rPr>
              <a:t>; upfront payment, development milestones and royalties capped at £2m p.a</a:t>
            </a:r>
          </a:p>
        </p:txBody>
      </p:sp>
      <p:sp>
        <p:nvSpPr>
          <p:cNvPr id="17" name="Up Arrow 16"/>
          <p:cNvSpPr/>
          <p:nvPr/>
        </p:nvSpPr>
        <p:spPr>
          <a:xfrm rot="5400000">
            <a:off x="4391802" y="1006117"/>
            <a:ext cx="344282" cy="988072"/>
          </a:xfrm>
          <a:prstGeom prst="upArrow">
            <a:avLst>
              <a:gd name="adj1" fmla="val 61711"/>
              <a:gd name="adj2" fmla="val 50000"/>
            </a:avLst>
          </a:prstGeom>
          <a:solidFill>
            <a:schemeClr val="tx1">
              <a:lumMod val="65000"/>
              <a:lumOff val="35000"/>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A6A6A6"/>
              </a:solidFill>
            </a:endParaRPr>
          </a:p>
        </p:txBody>
      </p:sp>
      <p:sp>
        <p:nvSpPr>
          <p:cNvPr id="5" name="Slide Number Placeholder 4">
            <a:extLst>
              <a:ext uri="{FF2B5EF4-FFF2-40B4-BE49-F238E27FC236}">
                <a16:creationId xmlns:a16="http://schemas.microsoft.com/office/drawing/2014/main" id="{1489A0D0-7106-4DC2-8293-593C67622FFC}"/>
              </a:ext>
            </a:extLst>
          </p:cNvPr>
          <p:cNvSpPr>
            <a:spLocks noGrp="1"/>
          </p:cNvSpPr>
          <p:nvPr>
            <p:ph type="sldNum" sz="quarter" idx="10"/>
          </p:nvPr>
        </p:nvSpPr>
        <p:spPr/>
        <p:txBody>
          <a:bodyPr/>
          <a:lstStyle/>
          <a:p>
            <a:fld id="{76A38E77-7C03-F640-80E2-C5C8807B5640}" type="slidenum">
              <a:rPr lang="en-US" smtClean="0"/>
              <a:t>15</a:t>
            </a:fld>
            <a:endParaRPr lang="en-US" dirty="0"/>
          </a:p>
        </p:txBody>
      </p:sp>
    </p:spTree>
    <p:extLst>
      <p:ext uri="{BB962C8B-B14F-4D97-AF65-F5344CB8AC3E}">
        <p14:creationId xmlns:p14="http://schemas.microsoft.com/office/powerpoint/2010/main" val="43006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dc-NMZdj2Zu36M-unsplash.jpg"/>
          <p:cNvPicPr>
            <a:picLocks noChangeAspect="1"/>
          </p:cNvPicPr>
          <p:nvPr/>
        </p:nvPicPr>
        <p:blipFill rotWithShape="1">
          <a:blip r:embed="rId2">
            <a:alphaModFix amt="27000"/>
            <a:extLst>
              <a:ext uri="{28A0092B-C50C-407E-A947-70E740481C1C}">
                <a14:useLocalDpi xmlns:a14="http://schemas.microsoft.com/office/drawing/2010/main" val="0"/>
              </a:ext>
            </a:extLst>
          </a:blip>
          <a:srcRect l="-125" t="22153" r="1508" b="33042"/>
          <a:stretch/>
        </p:blipFill>
        <p:spPr>
          <a:xfrm>
            <a:off x="-25681" y="0"/>
            <a:ext cx="9156700" cy="5143499"/>
          </a:xfrm>
          <a:prstGeom prst="rect">
            <a:avLst/>
          </a:prstGeom>
        </p:spPr>
      </p:pic>
      <p:sp>
        <p:nvSpPr>
          <p:cNvPr id="15" name="Rounded Rectangle 14"/>
          <p:cNvSpPr/>
          <p:nvPr/>
        </p:nvSpPr>
        <p:spPr>
          <a:xfrm>
            <a:off x="5057979" y="1080976"/>
            <a:ext cx="2798753" cy="2525005"/>
          </a:xfrm>
          <a:prstGeom prst="roundRect">
            <a:avLst>
              <a:gd name="adj" fmla="val 5464"/>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271154" y="1080976"/>
            <a:ext cx="2798753" cy="2525005"/>
          </a:xfrm>
          <a:prstGeom prst="roundRect">
            <a:avLst>
              <a:gd name="adj" fmla="val 5464"/>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Up Arrow 16"/>
          <p:cNvSpPr/>
          <p:nvPr/>
        </p:nvSpPr>
        <p:spPr>
          <a:xfrm rot="5400000">
            <a:off x="4391802" y="1006117"/>
            <a:ext cx="344282" cy="988072"/>
          </a:xfrm>
          <a:prstGeom prst="upArrow">
            <a:avLst>
              <a:gd name="adj1" fmla="val 61711"/>
              <a:gd name="adj2" fmla="val 50000"/>
            </a:avLst>
          </a:prstGeom>
          <a:solidFill>
            <a:schemeClr val="tx1">
              <a:lumMod val="65000"/>
              <a:lumOff val="35000"/>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A6A6A6"/>
              </a:solidFill>
            </a:endParaRPr>
          </a:p>
        </p:txBody>
      </p:sp>
      <p:sp>
        <p:nvSpPr>
          <p:cNvPr id="2" name="Title 1"/>
          <p:cNvSpPr>
            <a:spLocks noGrp="1"/>
          </p:cNvSpPr>
          <p:nvPr>
            <p:ph type="title"/>
          </p:nvPr>
        </p:nvSpPr>
        <p:spPr/>
        <p:txBody>
          <a:bodyPr/>
          <a:lstStyle/>
          <a:p>
            <a:r>
              <a:rPr lang="en-US" dirty="0"/>
              <a:t>NXP004</a:t>
            </a:r>
          </a:p>
        </p:txBody>
      </p:sp>
      <p:sp>
        <p:nvSpPr>
          <p:cNvPr id="4" name="Rounded Rectangle 3"/>
          <p:cNvSpPr/>
          <p:nvPr/>
        </p:nvSpPr>
        <p:spPr>
          <a:xfrm>
            <a:off x="1387236" y="1188576"/>
            <a:ext cx="2554964" cy="623154"/>
          </a:xfrm>
          <a:prstGeom prst="roundRect">
            <a:avLst/>
          </a:prstGeom>
          <a:solidFill>
            <a:srgbClr val="67B9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519938" y="1384955"/>
            <a:ext cx="2244421" cy="262701"/>
          </a:xfrm>
          <a:prstGeom prst="rect">
            <a:avLst/>
          </a:prstGeom>
          <a:noFill/>
        </p:spPr>
        <p:txBody>
          <a:bodyPr wrap="square" lIns="0" tIns="0" rIns="0" bIns="46800" rtlCol="0">
            <a:spAutoFit/>
          </a:bodyPr>
          <a:lstStyle/>
          <a:p>
            <a:pPr algn="ctr"/>
            <a:r>
              <a:rPr lang="en-US" sz="1400" dirty="0">
                <a:solidFill>
                  <a:schemeClr val="bg1"/>
                </a:solidFill>
              </a:rPr>
              <a:t>Marketed drug</a:t>
            </a:r>
          </a:p>
        </p:txBody>
      </p:sp>
      <p:sp>
        <p:nvSpPr>
          <p:cNvPr id="9" name="TextBox 8"/>
          <p:cNvSpPr txBox="1"/>
          <p:nvPr/>
        </p:nvSpPr>
        <p:spPr>
          <a:xfrm>
            <a:off x="1253433" y="1884141"/>
            <a:ext cx="2655636" cy="1405513"/>
          </a:xfrm>
          <a:prstGeom prst="rect">
            <a:avLst/>
          </a:prstGeom>
          <a:noFill/>
        </p:spPr>
        <p:txBody>
          <a:bodyPr wrap="square" rtlCol="0">
            <a:spAutoFit/>
          </a:bodyPr>
          <a:lstStyle/>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Oral drug with blockbuster sales and growth for Oncology </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Poor physical properties, needs complex formulation</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Patent protected formulation until early/mid 2030s</a:t>
            </a:r>
          </a:p>
        </p:txBody>
      </p:sp>
      <p:sp>
        <p:nvSpPr>
          <p:cNvPr id="10" name="Rounded Rectangle 9"/>
          <p:cNvSpPr/>
          <p:nvPr/>
        </p:nvSpPr>
        <p:spPr>
          <a:xfrm>
            <a:off x="5175149" y="1188576"/>
            <a:ext cx="2554964" cy="623154"/>
          </a:xfrm>
          <a:prstGeom prst="roundRect">
            <a:avLst/>
          </a:prstGeom>
          <a:solidFill>
            <a:srgbClr val="00A1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5307851" y="1384955"/>
            <a:ext cx="2244421" cy="262701"/>
          </a:xfrm>
          <a:prstGeom prst="rect">
            <a:avLst/>
          </a:prstGeom>
          <a:noFill/>
        </p:spPr>
        <p:txBody>
          <a:bodyPr wrap="square" lIns="0" tIns="0" rIns="0" bIns="46800" rtlCol="0">
            <a:spAutoFit/>
          </a:bodyPr>
          <a:lstStyle/>
          <a:p>
            <a:pPr algn="ctr"/>
            <a:r>
              <a:rPr lang="en-US" sz="1400" dirty="0">
                <a:solidFill>
                  <a:schemeClr val="bg1"/>
                </a:solidFill>
              </a:rPr>
              <a:t>NXP004</a:t>
            </a:r>
          </a:p>
        </p:txBody>
      </p:sp>
      <p:sp>
        <p:nvSpPr>
          <p:cNvPr id="12" name="TextBox 11"/>
          <p:cNvSpPr txBox="1"/>
          <p:nvPr/>
        </p:nvSpPr>
        <p:spPr>
          <a:xfrm>
            <a:off x="5079992" y="1884141"/>
            <a:ext cx="2771913" cy="1774845"/>
          </a:xfrm>
          <a:prstGeom prst="rect">
            <a:avLst/>
          </a:prstGeom>
          <a:noFill/>
        </p:spPr>
        <p:txBody>
          <a:bodyPr wrap="square" rtlCol="0">
            <a:spAutoFit/>
          </a:bodyPr>
          <a:lstStyle/>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Novel form with improved properties</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Further research ongoing to characterise and elucidate advantages</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One patent application filed – if granted, potential expiry ~2040; 2</a:t>
            </a:r>
            <a:r>
              <a:rPr lang="en-US" sz="1200" baseline="30000" dirty="0">
                <a:solidFill>
                  <a:schemeClr val="tx1">
                    <a:lumMod val="65000"/>
                    <a:lumOff val="35000"/>
                  </a:schemeClr>
                </a:solidFill>
                <a:ea typeface="Source Sans Pro" panose="020B0503030403020204" pitchFamily="34" charset="0"/>
              </a:rPr>
              <a:t>nd</a:t>
            </a:r>
            <a:r>
              <a:rPr lang="en-US" sz="1200" dirty="0">
                <a:solidFill>
                  <a:schemeClr val="tx1">
                    <a:lumMod val="65000"/>
                    <a:lumOff val="35000"/>
                  </a:schemeClr>
                </a:solidFill>
                <a:ea typeface="Source Sans Pro" panose="020B0503030403020204" pitchFamily="34" charset="0"/>
              </a:rPr>
              <a:t> application pending </a:t>
            </a:r>
          </a:p>
        </p:txBody>
      </p:sp>
      <p:sp>
        <p:nvSpPr>
          <p:cNvPr id="14" name="TextBox 13">
            <a:extLst>
              <a:ext uri="{FF2B5EF4-FFF2-40B4-BE49-F238E27FC236}">
                <a16:creationId xmlns:a16="http://schemas.microsoft.com/office/drawing/2014/main" id="{B55C5D6F-CA62-49DB-9F2A-F647CAFD6443}"/>
              </a:ext>
            </a:extLst>
          </p:cNvPr>
          <p:cNvSpPr txBox="1"/>
          <p:nvPr/>
        </p:nvSpPr>
        <p:spPr>
          <a:xfrm>
            <a:off x="1253433" y="3845188"/>
            <a:ext cx="6598472" cy="725456"/>
          </a:xfrm>
          <a:prstGeom prst="rect">
            <a:avLst/>
          </a:prstGeom>
          <a:solidFill>
            <a:srgbClr val="00A1BC">
              <a:alpha val="53000"/>
            </a:srgbClr>
          </a:solidFill>
          <a:ln>
            <a:noFill/>
          </a:ln>
        </p:spPr>
        <p:txBody>
          <a:bodyPr wrap="square" bIns="93600">
            <a:spAutoFit/>
          </a:bodyPr>
          <a:lstStyle/>
          <a:p>
            <a:pPr lvl="0" defTabSz="914400">
              <a:defRPr/>
            </a:pPr>
            <a:r>
              <a:rPr lang="en-GB" sz="1400" b="1" dirty="0">
                <a:solidFill>
                  <a:schemeClr val="bg1"/>
                </a:solidFill>
                <a:latin typeface="+mj-lt"/>
                <a:ea typeface="Source Sans Pro" panose="020B0503030403020204" pitchFamily="34" charset="0"/>
              </a:rPr>
              <a:t>2 options for licensing IP to generate value</a:t>
            </a:r>
          </a:p>
          <a:p>
            <a:pPr marL="171450" lvl="0" indent="-171450" defTabSz="914400">
              <a:buFont typeface="Arial"/>
              <a:buChar char="•"/>
              <a:defRPr/>
            </a:pPr>
            <a:r>
              <a:rPr lang="en-GB" sz="1200" dirty="0">
                <a:solidFill>
                  <a:schemeClr val="tx1">
                    <a:lumMod val="65000"/>
                    <a:lumOff val="35000"/>
                  </a:schemeClr>
                </a:solidFill>
                <a:latin typeface="+mj-lt"/>
                <a:ea typeface="Source Sans Pro" panose="020B0503030403020204" pitchFamily="34" charset="0"/>
              </a:rPr>
              <a:t>License to Originator to potentially extend patent protection and add significant value</a:t>
            </a:r>
          </a:p>
          <a:p>
            <a:pPr marL="171450" lvl="0" indent="-171450" defTabSz="914400">
              <a:buFont typeface="Arial"/>
              <a:buChar char="•"/>
              <a:defRPr/>
            </a:pPr>
            <a:r>
              <a:rPr lang="en-GB" sz="1200" dirty="0">
                <a:solidFill>
                  <a:schemeClr val="tx1">
                    <a:lumMod val="65000"/>
                    <a:lumOff val="35000"/>
                  </a:schemeClr>
                </a:solidFill>
                <a:latin typeface="+mj-lt"/>
                <a:ea typeface="Source Sans Pro" panose="020B0503030403020204" pitchFamily="34" charset="0"/>
              </a:rPr>
              <a:t>License to generic companies to potentially allow commercialisation of generic alternative</a:t>
            </a:r>
          </a:p>
        </p:txBody>
      </p:sp>
      <p:sp>
        <p:nvSpPr>
          <p:cNvPr id="5" name="Slide Number Placeholder 4">
            <a:extLst>
              <a:ext uri="{FF2B5EF4-FFF2-40B4-BE49-F238E27FC236}">
                <a16:creationId xmlns:a16="http://schemas.microsoft.com/office/drawing/2014/main" id="{095FD65C-896D-4E94-A369-E655EF027F3C}"/>
              </a:ext>
            </a:extLst>
          </p:cNvPr>
          <p:cNvSpPr>
            <a:spLocks noGrp="1"/>
          </p:cNvSpPr>
          <p:nvPr>
            <p:ph type="sldNum" sz="quarter" idx="10"/>
          </p:nvPr>
        </p:nvSpPr>
        <p:spPr/>
        <p:txBody>
          <a:bodyPr/>
          <a:lstStyle/>
          <a:p>
            <a:fld id="{76A38E77-7C03-F640-80E2-C5C8807B5640}" type="slidenum">
              <a:rPr lang="en-US" smtClean="0"/>
              <a:t>16</a:t>
            </a:fld>
            <a:endParaRPr lang="en-US" dirty="0"/>
          </a:p>
        </p:txBody>
      </p:sp>
    </p:spTree>
    <p:extLst>
      <p:ext uri="{BB962C8B-B14F-4D97-AF65-F5344CB8AC3E}">
        <p14:creationId xmlns:p14="http://schemas.microsoft.com/office/powerpoint/2010/main" val="379778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Successful Placing and Use of Funds</a:t>
            </a:r>
          </a:p>
        </p:txBody>
      </p:sp>
      <p:sp>
        <p:nvSpPr>
          <p:cNvPr id="5" name="Rounded Rectangle 4"/>
          <p:cNvSpPr/>
          <p:nvPr/>
        </p:nvSpPr>
        <p:spPr>
          <a:xfrm>
            <a:off x="376077" y="1008633"/>
            <a:ext cx="8410670" cy="311063"/>
          </a:xfrm>
          <a:prstGeom prst="roundRect">
            <a:avLst>
              <a:gd name="adj" fmla="val 0"/>
            </a:avLst>
          </a:prstGeom>
          <a:solidFill>
            <a:srgbClr val="67B9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Placing</a:t>
            </a:r>
          </a:p>
        </p:txBody>
      </p:sp>
      <p:sp>
        <p:nvSpPr>
          <p:cNvPr id="7" name="TextBox 6"/>
          <p:cNvSpPr txBox="1"/>
          <p:nvPr/>
        </p:nvSpPr>
        <p:spPr>
          <a:xfrm>
            <a:off x="381600" y="1350201"/>
            <a:ext cx="5179228" cy="338554"/>
          </a:xfrm>
          <a:prstGeom prst="rect">
            <a:avLst/>
          </a:prstGeom>
          <a:noFill/>
        </p:spPr>
        <p:txBody>
          <a:bodyPr wrap="square" rtlCol="0">
            <a:spAutoFit/>
          </a:bodyPr>
          <a:lstStyle/>
          <a:p>
            <a:pPr marL="315450" indent="-171450">
              <a:spcBef>
                <a:spcPts val="400"/>
              </a:spcBef>
              <a:spcAft>
                <a:spcPts val="400"/>
              </a:spcAft>
              <a:buClr>
                <a:srgbClr val="2DA1E5"/>
              </a:buClr>
              <a:buSzPct val="100000"/>
              <a:buFont typeface="Arial"/>
              <a:buChar char="•"/>
              <a:defRPr/>
            </a:pPr>
            <a:r>
              <a:rPr lang="en-US" sz="1600" dirty="0">
                <a:solidFill>
                  <a:schemeClr val="tx1">
                    <a:lumMod val="65000"/>
                    <a:lumOff val="35000"/>
                  </a:schemeClr>
                </a:solidFill>
                <a:ea typeface="Source Sans Pro" panose="020B0503030403020204" pitchFamily="34" charset="0"/>
              </a:rPr>
              <a:t>Equity placing raised c.£1.5m gross (March 2021)</a:t>
            </a:r>
          </a:p>
        </p:txBody>
      </p:sp>
      <p:sp>
        <p:nvSpPr>
          <p:cNvPr id="8" name="Rounded Rectangle 7"/>
          <p:cNvSpPr/>
          <p:nvPr/>
        </p:nvSpPr>
        <p:spPr>
          <a:xfrm>
            <a:off x="376077" y="1952857"/>
            <a:ext cx="8410670" cy="311063"/>
          </a:xfrm>
          <a:prstGeom prst="roundRect">
            <a:avLst>
              <a:gd name="adj" fmla="val 0"/>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Use of funds</a:t>
            </a:r>
          </a:p>
        </p:txBody>
      </p:sp>
      <p:sp>
        <p:nvSpPr>
          <p:cNvPr id="9" name="TextBox 8"/>
          <p:cNvSpPr txBox="1"/>
          <p:nvPr/>
        </p:nvSpPr>
        <p:spPr>
          <a:xfrm>
            <a:off x="381599" y="2316509"/>
            <a:ext cx="7463850" cy="1384995"/>
          </a:xfrm>
          <a:prstGeom prst="rect">
            <a:avLst/>
          </a:prstGeom>
          <a:noFill/>
        </p:spPr>
        <p:txBody>
          <a:bodyPr wrap="square" rtlCol="0">
            <a:spAutoFit/>
          </a:bodyPr>
          <a:lstStyle/>
          <a:p>
            <a:pPr marL="315450" indent="-171450">
              <a:spcBef>
                <a:spcPts val="400"/>
              </a:spcBef>
              <a:spcAft>
                <a:spcPts val="400"/>
              </a:spcAft>
              <a:buClr>
                <a:srgbClr val="2DA1E5"/>
              </a:buClr>
              <a:buSzPct val="100000"/>
              <a:buFont typeface="Arial"/>
              <a:buChar char="•"/>
              <a:defRPr/>
            </a:pPr>
            <a:r>
              <a:rPr lang="en-US" sz="1600" dirty="0">
                <a:solidFill>
                  <a:schemeClr val="tx1">
                    <a:lumMod val="65000"/>
                    <a:lumOff val="35000"/>
                  </a:schemeClr>
                </a:solidFill>
                <a:ea typeface="Source Sans Pro" panose="020B0503030403020204" pitchFamily="34" charset="0"/>
              </a:rPr>
              <a:t>Develop preclinical data package for lead asset </a:t>
            </a:r>
            <a:r>
              <a:rPr lang="en-US" sz="1600" b="1" dirty="0">
                <a:solidFill>
                  <a:schemeClr val="tx1">
                    <a:lumMod val="65000"/>
                    <a:lumOff val="35000"/>
                  </a:schemeClr>
                </a:solidFill>
                <a:ea typeface="Source Sans Pro" panose="020B0503030403020204" pitchFamily="34" charset="0"/>
              </a:rPr>
              <a:t>NXP002</a:t>
            </a:r>
          </a:p>
          <a:p>
            <a:pPr marL="772650" lvl="1" indent="-171450">
              <a:spcBef>
                <a:spcPts val="400"/>
              </a:spcBef>
              <a:spcAft>
                <a:spcPts val="400"/>
              </a:spcAft>
              <a:buClr>
                <a:srgbClr val="2DA1E5"/>
              </a:buClr>
              <a:buSzPct val="100000"/>
              <a:buFont typeface="Arial"/>
              <a:buChar char="•"/>
              <a:defRPr/>
            </a:pPr>
            <a:r>
              <a:rPr lang="en-US" sz="1600" dirty="0">
                <a:solidFill>
                  <a:schemeClr val="tx1">
                    <a:lumMod val="65000"/>
                    <a:lumOff val="35000"/>
                  </a:schemeClr>
                </a:solidFill>
                <a:ea typeface="Source Sans Pro" panose="020B0503030403020204" pitchFamily="34" charset="0"/>
              </a:rPr>
              <a:t>Staged investment approach with several options to license</a:t>
            </a:r>
          </a:p>
          <a:p>
            <a:pPr marL="315450" indent="-171450">
              <a:spcBef>
                <a:spcPts val="400"/>
              </a:spcBef>
              <a:spcAft>
                <a:spcPts val="400"/>
              </a:spcAft>
              <a:buClr>
                <a:srgbClr val="2DA1E5"/>
              </a:buClr>
              <a:buSzPct val="100000"/>
              <a:buFont typeface="Arial"/>
              <a:buChar char="•"/>
              <a:defRPr/>
            </a:pPr>
            <a:r>
              <a:rPr lang="en-US" sz="1600" b="1" dirty="0">
                <a:solidFill>
                  <a:schemeClr val="tx1">
                    <a:lumMod val="65000"/>
                    <a:lumOff val="35000"/>
                  </a:schemeClr>
                </a:solidFill>
                <a:ea typeface="Source Sans Pro" panose="020B0503030403020204" pitchFamily="34" charset="0"/>
              </a:rPr>
              <a:t>NXP004</a:t>
            </a:r>
            <a:r>
              <a:rPr lang="en-US" sz="1600" dirty="0">
                <a:solidFill>
                  <a:schemeClr val="tx1">
                    <a:lumMod val="65000"/>
                    <a:lumOff val="35000"/>
                  </a:schemeClr>
                </a:solidFill>
                <a:ea typeface="Source Sans Pro" panose="020B0503030403020204" pitchFamily="34" charset="0"/>
              </a:rPr>
              <a:t> – further research followed by business development</a:t>
            </a:r>
          </a:p>
          <a:p>
            <a:pPr marL="315450" indent="-171450">
              <a:spcBef>
                <a:spcPts val="400"/>
              </a:spcBef>
              <a:spcAft>
                <a:spcPts val="400"/>
              </a:spcAft>
              <a:buClr>
                <a:srgbClr val="2DA1E5"/>
              </a:buClr>
              <a:buSzPct val="100000"/>
              <a:buFont typeface="Arial"/>
              <a:buChar char="•"/>
              <a:defRPr/>
            </a:pPr>
            <a:r>
              <a:rPr lang="en-US" sz="1600" dirty="0">
                <a:solidFill>
                  <a:schemeClr val="tx1">
                    <a:lumMod val="65000"/>
                    <a:lumOff val="35000"/>
                  </a:schemeClr>
                </a:solidFill>
                <a:ea typeface="Source Sans Pro" panose="020B0503030403020204" pitchFamily="34" charset="0"/>
              </a:rPr>
              <a:t>Additional working capital</a:t>
            </a:r>
          </a:p>
        </p:txBody>
      </p:sp>
      <p:sp>
        <p:nvSpPr>
          <p:cNvPr id="4" name="Slide Number Placeholder 3">
            <a:extLst>
              <a:ext uri="{FF2B5EF4-FFF2-40B4-BE49-F238E27FC236}">
                <a16:creationId xmlns:a16="http://schemas.microsoft.com/office/drawing/2014/main" id="{CB83A944-2FD5-486D-A28C-AF414D481DFA}"/>
              </a:ext>
            </a:extLst>
          </p:cNvPr>
          <p:cNvSpPr>
            <a:spLocks noGrp="1"/>
          </p:cNvSpPr>
          <p:nvPr>
            <p:ph type="sldNum" sz="quarter" idx="10"/>
          </p:nvPr>
        </p:nvSpPr>
        <p:spPr/>
        <p:txBody>
          <a:bodyPr/>
          <a:lstStyle/>
          <a:p>
            <a:fld id="{76A38E77-7C03-F640-80E2-C5C8807B5640}" type="slidenum">
              <a:rPr lang="en-US" smtClean="0"/>
              <a:t>17</a:t>
            </a:fld>
            <a:endParaRPr lang="en-US" dirty="0"/>
          </a:p>
        </p:txBody>
      </p:sp>
    </p:spTree>
    <p:extLst>
      <p:ext uri="{BB962C8B-B14F-4D97-AF65-F5344CB8AC3E}">
        <p14:creationId xmlns:p14="http://schemas.microsoft.com/office/powerpoint/2010/main" val="951005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Rectangle: Rounded Corners 18">
            <a:extLst>
              <a:ext uri="{FF2B5EF4-FFF2-40B4-BE49-F238E27FC236}">
                <a16:creationId xmlns:a16="http://schemas.microsoft.com/office/drawing/2014/main" id="{A2A48632-4F3E-41A4-B73E-179947403AA4}"/>
              </a:ext>
            </a:extLst>
          </p:cNvPr>
          <p:cNvSpPr/>
          <p:nvPr/>
        </p:nvSpPr>
        <p:spPr>
          <a:xfrm>
            <a:off x="620234" y="1050656"/>
            <a:ext cx="2339418" cy="777031"/>
          </a:xfrm>
          <a:prstGeom prst="roundRect">
            <a:avLst>
              <a:gd name="adj" fmla="val 12839"/>
            </a:avLst>
          </a:prstGeom>
          <a:solidFill>
            <a:srgbClr val="00A1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pPr>
              <a:lnSpc>
                <a:spcPts val="1420"/>
              </a:lnSpc>
            </a:pPr>
            <a:r>
              <a:rPr lang="en-AU" sz="1500" dirty="0">
                <a:solidFill>
                  <a:schemeClr val="bg1"/>
                </a:solidFill>
                <a:latin typeface="+mj-lt"/>
                <a:ea typeface="Source Sans Pro" panose="020B0503030403020204" pitchFamily="34" charset="0"/>
              </a:rPr>
              <a:t>Focus</a:t>
            </a:r>
          </a:p>
        </p:txBody>
      </p:sp>
      <p:sp>
        <p:nvSpPr>
          <p:cNvPr id="5" name="Rectangle: Rounded Corners 18">
            <a:extLst>
              <a:ext uri="{FF2B5EF4-FFF2-40B4-BE49-F238E27FC236}">
                <a16:creationId xmlns:a16="http://schemas.microsoft.com/office/drawing/2014/main" id="{A2A48632-4F3E-41A4-B73E-179947403AA4}"/>
              </a:ext>
            </a:extLst>
          </p:cNvPr>
          <p:cNvSpPr/>
          <p:nvPr/>
        </p:nvSpPr>
        <p:spPr>
          <a:xfrm>
            <a:off x="620234" y="1930454"/>
            <a:ext cx="2339418" cy="777031"/>
          </a:xfrm>
          <a:prstGeom prst="roundRect">
            <a:avLst>
              <a:gd name="adj" fmla="val 12839"/>
            </a:avLst>
          </a:prstGeom>
          <a:solidFill>
            <a:srgbClr val="00A1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pPr>
              <a:lnSpc>
                <a:spcPts val="1420"/>
              </a:lnSpc>
            </a:pPr>
            <a:r>
              <a:rPr lang="en-AU" sz="1500" dirty="0">
                <a:solidFill>
                  <a:schemeClr val="bg1"/>
                </a:solidFill>
                <a:latin typeface="+mj-lt"/>
                <a:ea typeface="Source Sans Pro" panose="020B0503030403020204" pitchFamily="34" charset="0"/>
              </a:rPr>
              <a:t>Assets</a:t>
            </a:r>
          </a:p>
        </p:txBody>
      </p:sp>
      <p:sp>
        <p:nvSpPr>
          <p:cNvPr id="6" name="Rectangle: Rounded Corners 18">
            <a:extLst>
              <a:ext uri="{FF2B5EF4-FFF2-40B4-BE49-F238E27FC236}">
                <a16:creationId xmlns:a16="http://schemas.microsoft.com/office/drawing/2014/main" id="{A2A48632-4F3E-41A4-B73E-179947403AA4}"/>
              </a:ext>
            </a:extLst>
          </p:cNvPr>
          <p:cNvSpPr/>
          <p:nvPr/>
        </p:nvSpPr>
        <p:spPr>
          <a:xfrm>
            <a:off x="620234" y="2810252"/>
            <a:ext cx="2339418" cy="777031"/>
          </a:xfrm>
          <a:prstGeom prst="roundRect">
            <a:avLst>
              <a:gd name="adj" fmla="val 12839"/>
            </a:avLst>
          </a:prstGeom>
          <a:solidFill>
            <a:srgbClr val="00A1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pPr>
              <a:lnSpc>
                <a:spcPts val="1420"/>
              </a:lnSpc>
            </a:pPr>
            <a:r>
              <a:rPr lang="en-AU" sz="1500" dirty="0">
                <a:solidFill>
                  <a:schemeClr val="bg1"/>
                </a:solidFill>
                <a:latin typeface="+mj-lt"/>
                <a:ea typeface="Source Sans Pro" panose="020B0503030403020204" pitchFamily="34" charset="0"/>
              </a:rPr>
              <a:t>Management</a:t>
            </a:r>
          </a:p>
        </p:txBody>
      </p:sp>
      <p:sp>
        <p:nvSpPr>
          <p:cNvPr id="7" name="Rectangle: Rounded Corners 18">
            <a:extLst>
              <a:ext uri="{FF2B5EF4-FFF2-40B4-BE49-F238E27FC236}">
                <a16:creationId xmlns:a16="http://schemas.microsoft.com/office/drawing/2014/main" id="{A2A48632-4F3E-41A4-B73E-179947403AA4}"/>
              </a:ext>
            </a:extLst>
          </p:cNvPr>
          <p:cNvSpPr/>
          <p:nvPr/>
        </p:nvSpPr>
        <p:spPr>
          <a:xfrm>
            <a:off x="620234" y="3690051"/>
            <a:ext cx="2339418" cy="777031"/>
          </a:xfrm>
          <a:prstGeom prst="roundRect">
            <a:avLst>
              <a:gd name="adj" fmla="val 12839"/>
            </a:avLst>
          </a:prstGeom>
          <a:solidFill>
            <a:srgbClr val="00A1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pPr>
              <a:lnSpc>
                <a:spcPts val="1420"/>
              </a:lnSpc>
            </a:pPr>
            <a:r>
              <a:rPr lang="en-AU" sz="1500" dirty="0">
                <a:solidFill>
                  <a:schemeClr val="bg1"/>
                </a:solidFill>
                <a:latin typeface="+mj-lt"/>
                <a:ea typeface="Source Sans Pro" panose="020B0503030403020204" pitchFamily="34" charset="0"/>
              </a:rPr>
              <a:t>Low cost base</a:t>
            </a:r>
          </a:p>
        </p:txBody>
      </p:sp>
      <p:sp>
        <p:nvSpPr>
          <p:cNvPr id="8" name="TextBox 7"/>
          <p:cNvSpPr txBox="1"/>
          <p:nvPr/>
        </p:nvSpPr>
        <p:spPr>
          <a:xfrm>
            <a:off x="3130826" y="1192696"/>
            <a:ext cx="3771347" cy="523220"/>
          </a:xfrm>
          <a:prstGeom prst="rect">
            <a:avLst/>
          </a:prstGeom>
          <a:noFill/>
        </p:spPr>
        <p:txBody>
          <a:bodyPr wrap="square" rtlCol="0">
            <a:spAutoFit/>
          </a:bodyPr>
          <a:lstStyle/>
          <a:p>
            <a:pPr lvl="0"/>
            <a:r>
              <a:rPr lang="en-US" sz="1400" dirty="0">
                <a:solidFill>
                  <a:schemeClr val="tx1">
                    <a:lumMod val="65000"/>
                    <a:lumOff val="35000"/>
                  </a:schemeClr>
                </a:solidFill>
                <a:latin typeface="+mj-lt"/>
                <a:ea typeface="Source Sans Pro" panose="020B0503030403020204" pitchFamily="34" charset="0"/>
              </a:rPr>
              <a:t>New therapies with attractive commercial potential in fibrosis and oncology</a:t>
            </a:r>
            <a:endParaRPr lang="en-GB" sz="1400" dirty="0">
              <a:solidFill>
                <a:schemeClr val="tx1">
                  <a:lumMod val="65000"/>
                  <a:lumOff val="35000"/>
                </a:schemeClr>
              </a:solidFill>
              <a:latin typeface="+mj-lt"/>
              <a:ea typeface="Source Sans Pro" panose="020B0503030403020204" pitchFamily="34" charset="0"/>
            </a:endParaRPr>
          </a:p>
        </p:txBody>
      </p:sp>
      <p:cxnSp>
        <p:nvCxnSpPr>
          <p:cNvPr id="9" name="Straight Connector 8"/>
          <p:cNvCxnSpPr/>
          <p:nvPr/>
        </p:nvCxnSpPr>
        <p:spPr>
          <a:xfrm>
            <a:off x="3230217" y="1877055"/>
            <a:ext cx="3743740" cy="0"/>
          </a:xfrm>
          <a:prstGeom prst="line">
            <a:avLst/>
          </a:prstGeom>
          <a:ln w="12700" cap="rnd">
            <a:solidFill>
              <a:schemeClr val="bg1">
                <a:lumMod val="50000"/>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30217" y="2751323"/>
            <a:ext cx="3743740" cy="0"/>
          </a:xfrm>
          <a:prstGeom prst="line">
            <a:avLst/>
          </a:prstGeom>
          <a:ln w="12700" cap="rnd">
            <a:solidFill>
              <a:schemeClr val="bg1">
                <a:lumMod val="50000"/>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30217" y="3656919"/>
            <a:ext cx="3743740" cy="0"/>
          </a:xfrm>
          <a:prstGeom prst="line">
            <a:avLst/>
          </a:prstGeom>
          <a:ln w="12700" cap="rnd">
            <a:solidFill>
              <a:schemeClr val="bg1">
                <a:lumMod val="50000"/>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30826" y="2037522"/>
            <a:ext cx="3892826" cy="523220"/>
          </a:xfrm>
          <a:prstGeom prst="rect">
            <a:avLst/>
          </a:prstGeom>
          <a:noFill/>
        </p:spPr>
        <p:txBody>
          <a:bodyPr wrap="square" rtlCol="0">
            <a:spAutoFit/>
          </a:bodyPr>
          <a:lstStyle/>
          <a:p>
            <a:pPr lvl="0"/>
            <a:r>
              <a:rPr lang="en-US" sz="1400" dirty="0">
                <a:solidFill>
                  <a:schemeClr val="tx1">
                    <a:lumMod val="65000"/>
                    <a:lumOff val="35000"/>
                  </a:schemeClr>
                </a:solidFill>
                <a:latin typeface="+mj-lt"/>
                <a:ea typeface="Source Sans Pro" panose="020B0503030403020204" pitchFamily="34" charset="0"/>
              </a:rPr>
              <a:t>Potential to derive value in the short-term through further development and /or BD and licensing</a:t>
            </a:r>
          </a:p>
        </p:txBody>
      </p:sp>
      <p:sp>
        <p:nvSpPr>
          <p:cNvPr id="15" name="TextBox 14"/>
          <p:cNvSpPr txBox="1"/>
          <p:nvPr/>
        </p:nvSpPr>
        <p:spPr>
          <a:xfrm>
            <a:off x="3130826" y="2932044"/>
            <a:ext cx="3892826" cy="523220"/>
          </a:xfrm>
          <a:prstGeom prst="rect">
            <a:avLst/>
          </a:prstGeom>
          <a:noFill/>
        </p:spPr>
        <p:txBody>
          <a:bodyPr wrap="square" rtlCol="0">
            <a:spAutoFit/>
          </a:bodyPr>
          <a:lstStyle/>
          <a:p>
            <a:pPr lvl="0"/>
            <a:r>
              <a:rPr lang="en-US" sz="1400" dirty="0">
                <a:solidFill>
                  <a:schemeClr val="tx1">
                    <a:lumMod val="65000"/>
                    <a:lumOff val="35000"/>
                  </a:schemeClr>
                </a:solidFill>
                <a:latin typeface="+mj-lt"/>
                <a:ea typeface="Source Sans Pro" panose="020B0503030403020204" pitchFamily="34" charset="0"/>
              </a:rPr>
              <a:t>Strengthened leadership with extensive and relevant experience</a:t>
            </a:r>
          </a:p>
        </p:txBody>
      </p:sp>
      <p:sp>
        <p:nvSpPr>
          <p:cNvPr id="16" name="TextBox 15"/>
          <p:cNvSpPr txBox="1"/>
          <p:nvPr/>
        </p:nvSpPr>
        <p:spPr>
          <a:xfrm>
            <a:off x="3130826" y="3843131"/>
            <a:ext cx="3892826" cy="523220"/>
          </a:xfrm>
          <a:prstGeom prst="rect">
            <a:avLst/>
          </a:prstGeom>
          <a:noFill/>
        </p:spPr>
        <p:txBody>
          <a:bodyPr wrap="square" rtlCol="0">
            <a:spAutoFit/>
          </a:bodyPr>
          <a:lstStyle/>
          <a:p>
            <a:pPr lvl="0"/>
            <a:r>
              <a:rPr lang="en-US" sz="1400" dirty="0">
                <a:solidFill>
                  <a:schemeClr val="tx1">
                    <a:lumMod val="65000"/>
                    <a:lumOff val="35000"/>
                  </a:schemeClr>
                </a:solidFill>
                <a:latin typeface="+mj-lt"/>
                <a:ea typeface="Source Sans Pro" panose="020B0503030403020204" pitchFamily="34" charset="0"/>
              </a:rPr>
              <a:t>Fully virtual operating model with a broad network of contractors</a:t>
            </a:r>
          </a:p>
        </p:txBody>
      </p:sp>
      <p:pic>
        <p:nvPicPr>
          <p:cNvPr id="25" name="Picture 24" descr="icon-asse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07" y="2085163"/>
            <a:ext cx="490464" cy="469672"/>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1210417"/>
            <a:ext cx="490464" cy="469671"/>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88" y="2902509"/>
            <a:ext cx="602231" cy="57670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857" y="3800370"/>
            <a:ext cx="556141" cy="532563"/>
          </a:xfrm>
          <a:prstGeom prst="rect">
            <a:avLst/>
          </a:prstGeom>
        </p:spPr>
      </p:pic>
      <p:sp>
        <p:nvSpPr>
          <p:cNvPr id="10" name="Slide Number Placeholder 9">
            <a:extLst>
              <a:ext uri="{FF2B5EF4-FFF2-40B4-BE49-F238E27FC236}">
                <a16:creationId xmlns:a16="http://schemas.microsoft.com/office/drawing/2014/main" id="{6C30DDAD-39EE-41F8-BB0C-09F35D6E8F24}"/>
              </a:ext>
            </a:extLst>
          </p:cNvPr>
          <p:cNvSpPr>
            <a:spLocks noGrp="1"/>
          </p:cNvSpPr>
          <p:nvPr>
            <p:ph type="sldNum" sz="quarter" idx="10"/>
          </p:nvPr>
        </p:nvSpPr>
        <p:spPr/>
        <p:txBody>
          <a:bodyPr/>
          <a:lstStyle/>
          <a:p>
            <a:fld id="{76A38E77-7C03-F640-80E2-C5C8807B5640}" type="slidenum">
              <a:rPr lang="en-US" smtClean="0"/>
              <a:t>18</a:t>
            </a:fld>
            <a:endParaRPr lang="en-US" dirty="0"/>
          </a:p>
        </p:txBody>
      </p:sp>
    </p:spTree>
    <p:extLst>
      <p:ext uri="{BB962C8B-B14F-4D97-AF65-F5344CB8AC3E}">
        <p14:creationId xmlns:p14="http://schemas.microsoft.com/office/powerpoint/2010/main" val="348614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87F9-71F6-6D4E-83A6-4EEA82947172}"/>
              </a:ext>
            </a:extLst>
          </p:cNvPr>
          <p:cNvSpPr>
            <a:spLocks noGrp="1"/>
          </p:cNvSpPr>
          <p:nvPr>
            <p:ph type="title"/>
          </p:nvPr>
        </p:nvSpPr>
        <p:spPr/>
        <p:txBody>
          <a:bodyPr>
            <a:normAutofit/>
          </a:bodyPr>
          <a:lstStyle/>
          <a:p>
            <a:r>
              <a:rPr lang="en-US" sz="2200" dirty="0"/>
              <a:t>Disclaimer</a:t>
            </a:r>
          </a:p>
        </p:txBody>
      </p:sp>
      <p:sp>
        <p:nvSpPr>
          <p:cNvPr id="5" name="TextBox 4">
            <a:extLst>
              <a:ext uri="{FF2B5EF4-FFF2-40B4-BE49-F238E27FC236}">
                <a16:creationId xmlns:a16="http://schemas.microsoft.com/office/drawing/2014/main" id="{4A18A332-5255-44FF-BFE7-5BE1FF2C523B}"/>
              </a:ext>
            </a:extLst>
          </p:cNvPr>
          <p:cNvSpPr txBox="1"/>
          <p:nvPr/>
        </p:nvSpPr>
        <p:spPr>
          <a:xfrm>
            <a:off x="283287" y="852714"/>
            <a:ext cx="8564877" cy="4090863"/>
          </a:xfrm>
          <a:prstGeom prst="rect">
            <a:avLst/>
          </a:prstGeom>
          <a:noFill/>
        </p:spPr>
        <p:txBody>
          <a:bodyPr wrap="square" rtlCol="0">
            <a:spAutoFit/>
          </a:bodyPr>
          <a:lstStyle/>
          <a:p>
            <a:pPr algn="just">
              <a:spcAft>
                <a:spcPts val="600"/>
              </a:spcAft>
            </a:pPr>
            <a:r>
              <a:rPr lang="en-GB" sz="800" dirty="0">
                <a:solidFill>
                  <a:schemeClr val="tx1">
                    <a:lumMod val="65000"/>
                    <a:lumOff val="35000"/>
                  </a:schemeClr>
                </a:solidFill>
              </a:rPr>
              <a:t>This document has been prepared by Nuformix plc (the "Company") and is being </a:t>
            </a:r>
            <a:r>
              <a:rPr lang="en-US" sz="800" dirty="0">
                <a:solidFill>
                  <a:schemeClr val="tx1">
                    <a:lumMod val="65000"/>
                    <a:lumOff val="35000"/>
                  </a:schemeClr>
                </a:solidFill>
              </a:rPr>
              <a:t>made available for the sole purpose of providing the recipients with background information about the Company.  It</a:t>
            </a:r>
            <a:r>
              <a:rPr lang="en-GB" sz="800" dirty="0">
                <a:solidFill>
                  <a:schemeClr val="tx1">
                    <a:lumMod val="65000"/>
                    <a:lumOff val="35000"/>
                  </a:schemeClr>
                </a:solidFill>
              </a:rPr>
              <a:t> does not constitute or form part of any offer or invitation to sell or issue or any solicitation of any offer to purchase or subscribe for any shares or other securities of the Company nor shall it (or any part of it), or the fact of its distribution, form the basis of, or be relied upon in connection with or act as any inducement to enter into, any contract or commitment whatsoever.  This document is not a recommendation regarding the securities of the Company.  Recipients should not purchase, subscribe for or otherwise acquire any securities of the Company on the basis of this document.</a:t>
            </a:r>
          </a:p>
          <a:p>
            <a:pPr algn="just">
              <a:spcAft>
                <a:spcPts val="600"/>
              </a:spcAft>
            </a:pPr>
            <a:r>
              <a:rPr lang="en-GB" sz="800" dirty="0">
                <a:solidFill>
                  <a:schemeClr val="tx1">
                    <a:lumMod val="65000"/>
                    <a:lumOff val="35000"/>
                  </a:schemeClr>
                </a:solidFill>
              </a:rPr>
              <a:t>Forward-looking statements are sometimes identified by the use of forward-looking terminology such as "believe", "expects", "may", "will", "could", "should", "shall", "risk", "intends", "estimates", "aims", "plans", "predicts", "continues", "assumes", "positioned" or "anticipates" or the negative thereof, other variations thereon or comparable terminology.  These forward-looking statements speak only as at the date of this document.  In addition, all projections, valuations and statistical analyses provided in this document may be based on subjective assessments and assumptions and may use alternative methodologies that produce different results and should not be relied upon as an accurate prediction of future performance.</a:t>
            </a:r>
          </a:p>
          <a:p>
            <a:pPr algn="just">
              <a:spcAft>
                <a:spcPts val="600"/>
              </a:spcAft>
            </a:pPr>
            <a:r>
              <a:rPr lang="en-GB" sz="800" dirty="0">
                <a:solidFill>
                  <a:schemeClr val="tx1">
                    <a:lumMod val="65000"/>
                    <a:lumOff val="35000"/>
                  </a:schemeClr>
                </a:solidFill>
              </a:rPr>
              <a:t>Except as required by applicable law or regulation, neither the Company nor any of its directors, officers, partners, employees, agents, affiliates, representatives or advisers ("Representatives") undertakes or agrees to any obligation to update or revise any forward-looking or other statements or information in this document, whether as a result of new information, future developments or otherwise and none of the Company or any of its Representatives or any other party undertakes or agrees or is under any duty to update this document or to correct any inaccuracies in, or omissions from, any such information which may become apparent or to provide you with any additional information.  No statement in this document is intended as a profit forecast or profit estimate (unless otherwise stated).  To the fullest extent permitted by applicable law or regulation, no undertaking, representation or warranty or other assurance, express or implied, is made or given by or on behalf of the Company or any of its parent or subsidiary undertakings or the subsidiary undertakings of any such parent undertakings or any of its Representatives, or any other person, as to the accuracy, sufficiency, completeness or fairness of the information, opinions or beliefs contained in this document.  Save in the case of fraud, no responsibility or liability is accepted by any person for any errors, omissions or inaccuracies in such information or opinions or for any loss, cost or damage suffered or incurred, howsoever arising, directly or indirectly, from any use of, as a result of the reliance on, or otherwise in connection with, this document.  In addition, no duty of care or otherwise is owed by any such person to recipients of this document.  This document and its contents are confidential and you and your directors, officers, partners, employees, agents and affiliates shall treat and safeguard as strictly private and confidential all information contained in this document.  You shall not use this document or the information contained herein in any manner detrimental to the Company.</a:t>
            </a:r>
          </a:p>
          <a:p>
            <a:pPr algn="just">
              <a:spcAft>
                <a:spcPts val="600"/>
              </a:spcAft>
            </a:pPr>
            <a:r>
              <a:rPr lang="en-GB" sz="800" dirty="0">
                <a:solidFill>
                  <a:schemeClr val="tx1">
                    <a:lumMod val="65000"/>
                    <a:lumOff val="35000"/>
                  </a:schemeClr>
                </a:solidFill>
              </a:rPr>
              <a:t>If you have received this document electronically, you are reminded that documents transmitted via this medium may be altered or changed during the process of electronic transmission and, consequently, neither the Company nor any of its Representatives or any other person, accepts any liability or responsibility whatsoever in respect of any difference between the document distributed to you in electronic format and the hard copy version available to you on request.  Please ensure that your copy is complete.  You are responsible for protecting against viruses and other destructive items.  </a:t>
            </a:r>
          </a:p>
          <a:p>
            <a:pPr algn="just">
              <a:spcAft>
                <a:spcPts val="267"/>
              </a:spcAft>
            </a:pPr>
            <a:r>
              <a:rPr lang="en-GB" sz="800" dirty="0">
                <a:solidFill>
                  <a:schemeClr val="tx1">
                    <a:lumMod val="65000"/>
                    <a:lumOff val="35000"/>
                  </a:schemeClr>
                </a:solidFill>
              </a:rPr>
              <a:t>By receiving this document (whether in hard copy form or electronically), you irrevocably represent, warrant and undertake to the Company that you have read and agree to comply with, and be bound by, the contents of this notice.</a:t>
            </a:r>
          </a:p>
          <a:p>
            <a:pPr algn="just">
              <a:spcAft>
                <a:spcPts val="200"/>
              </a:spcAft>
            </a:pPr>
            <a:r>
              <a:rPr lang="en-GB" sz="800" dirty="0">
                <a:solidFill>
                  <a:schemeClr val="tx1">
                    <a:lumMod val="65000"/>
                    <a:lumOff val="35000"/>
                  </a:schemeClr>
                </a:solidFill>
              </a:rPr>
              <a:t>To the extent available, the industry, market and competitive position data contained in this document has come from official or third party sources.  Third party industry publications, studies and surveys generally state that the data contained therein have been obtained from sources believed to be reliable, but that there is no guarantee of the accuracy or completeness of such data. While the Company believes that each of these publications, studies and surveys has been prepared by a reputable source, the Company has not independently verified the data contained therein</a:t>
            </a:r>
          </a:p>
          <a:p>
            <a:pPr algn="just">
              <a:spcAft>
                <a:spcPts val="200"/>
              </a:spcAft>
            </a:pPr>
            <a:endParaRPr lang="en-GB" sz="800" dirty="0">
              <a:solidFill>
                <a:schemeClr val="tx1">
                  <a:lumMod val="65000"/>
                  <a:lumOff val="35000"/>
                </a:schemeClr>
              </a:solidFill>
            </a:endParaRPr>
          </a:p>
          <a:p>
            <a:pPr>
              <a:spcAft>
                <a:spcPts val="200"/>
              </a:spcAft>
            </a:pPr>
            <a:endParaRPr lang="en-US" sz="1000" dirty="0"/>
          </a:p>
        </p:txBody>
      </p:sp>
      <p:sp>
        <p:nvSpPr>
          <p:cNvPr id="3" name="Slide Number Placeholder 2">
            <a:extLst>
              <a:ext uri="{FF2B5EF4-FFF2-40B4-BE49-F238E27FC236}">
                <a16:creationId xmlns:a16="http://schemas.microsoft.com/office/drawing/2014/main" id="{05EFFFBC-FE82-4AAD-ADFD-EE401B8B6006}"/>
              </a:ext>
            </a:extLst>
          </p:cNvPr>
          <p:cNvSpPr>
            <a:spLocks noGrp="1"/>
          </p:cNvSpPr>
          <p:nvPr>
            <p:ph type="sldNum" sz="quarter" idx="10"/>
          </p:nvPr>
        </p:nvSpPr>
        <p:spPr/>
        <p:txBody>
          <a:bodyPr/>
          <a:lstStyle/>
          <a:p>
            <a:fld id="{76A38E77-7C03-F640-80E2-C5C8807B5640}" type="slidenum">
              <a:rPr lang="en-US" smtClean="0"/>
              <a:t>1</a:t>
            </a:fld>
            <a:endParaRPr lang="en-US" dirty="0"/>
          </a:p>
        </p:txBody>
      </p:sp>
    </p:spTree>
    <p:extLst>
      <p:ext uri="{BB962C8B-B14F-4D97-AF65-F5344CB8AC3E}">
        <p14:creationId xmlns:p14="http://schemas.microsoft.com/office/powerpoint/2010/main" val="65602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1BC"/>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3695" y="2452202"/>
            <a:ext cx="8229600" cy="471488"/>
          </a:xfrm>
          <a:prstGeom prst="rect">
            <a:avLst/>
          </a:prstGeom>
        </p:spPr>
        <p:txBody>
          <a:bodyPr/>
          <a:lstStyle/>
          <a:p>
            <a:pPr algn="l"/>
            <a:r>
              <a:rPr lang="en-US" sz="2800" dirty="0">
                <a:solidFill>
                  <a:schemeClr val="bg1"/>
                </a:solidFill>
              </a:rPr>
              <a:t>Appendices</a:t>
            </a:r>
          </a:p>
        </p:txBody>
      </p:sp>
    </p:spTree>
    <p:extLst>
      <p:ext uri="{BB962C8B-B14F-4D97-AF65-F5344CB8AC3E}">
        <p14:creationId xmlns:p14="http://schemas.microsoft.com/office/powerpoint/2010/main" val="187574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0514" y="1701658"/>
            <a:ext cx="7965289" cy="2883765"/>
          </a:xfrm>
          <a:prstGeom prst="roundRect">
            <a:avLst>
              <a:gd name="adj" fmla="val 0"/>
            </a:avLst>
          </a:prstGeom>
          <a:solidFill>
            <a:srgbClr val="E9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2C0D3"/>
              </a:solidFill>
            </a:endParaRPr>
          </a:p>
        </p:txBody>
      </p:sp>
      <p:sp>
        <p:nvSpPr>
          <p:cNvPr id="2" name="Title 1"/>
          <p:cNvSpPr>
            <a:spLocks noGrp="1"/>
          </p:cNvSpPr>
          <p:nvPr>
            <p:ph type="title"/>
          </p:nvPr>
        </p:nvSpPr>
        <p:spPr/>
        <p:txBody>
          <a:bodyPr/>
          <a:lstStyle/>
          <a:p>
            <a:r>
              <a:rPr lang="en-US" dirty="0"/>
              <a:t>Company Summary</a:t>
            </a:r>
          </a:p>
        </p:txBody>
      </p:sp>
      <p:sp>
        <p:nvSpPr>
          <p:cNvPr id="4" name="TextBox 3"/>
          <p:cNvSpPr txBox="1"/>
          <p:nvPr/>
        </p:nvSpPr>
        <p:spPr>
          <a:xfrm>
            <a:off x="143565" y="1013378"/>
            <a:ext cx="7437783" cy="687368"/>
          </a:xfrm>
          <a:prstGeom prst="rect">
            <a:avLst/>
          </a:prstGeom>
          <a:noFill/>
        </p:spPr>
        <p:txBody>
          <a:bodyPr wrap="square" rtlCol="0">
            <a:spAutoFit/>
          </a:bodyPr>
          <a:lstStyle/>
          <a:p>
            <a:pPr marL="315450" indent="-171450">
              <a:spcBef>
                <a:spcPts val="400"/>
              </a:spcBef>
              <a:spcAft>
                <a:spcPts val="400"/>
              </a:spcAft>
              <a:buClr>
                <a:srgbClr val="2DA1E5"/>
              </a:buClr>
              <a:buSzPct val="100000"/>
              <a:buFont typeface="Arial"/>
              <a:buChar char="•"/>
              <a:defRPr/>
            </a:pPr>
            <a:r>
              <a:rPr lang="en-US" sz="1600" dirty="0">
                <a:solidFill>
                  <a:schemeClr val="tx1">
                    <a:lumMod val="65000"/>
                    <a:lumOff val="35000"/>
                  </a:schemeClr>
                </a:solidFill>
                <a:ea typeface="Source Sans Pro" panose="020B0503030403020204" pitchFamily="34" charset="0"/>
              </a:rPr>
              <a:t>Founded in 2008 and listed on London Stock Exchange (LSE: NFX) in 2017</a:t>
            </a:r>
          </a:p>
          <a:p>
            <a:pPr marL="315450" indent="-171450">
              <a:spcBef>
                <a:spcPts val="400"/>
              </a:spcBef>
              <a:spcAft>
                <a:spcPts val="400"/>
              </a:spcAft>
              <a:buClr>
                <a:srgbClr val="2DA1E5"/>
              </a:buClr>
              <a:buSzPct val="100000"/>
              <a:buFont typeface="Arial"/>
              <a:buChar char="•"/>
              <a:defRPr/>
            </a:pPr>
            <a:r>
              <a:rPr lang="en-US" sz="1600" dirty="0">
                <a:solidFill>
                  <a:schemeClr val="tx1">
                    <a:lumMod val="65000"/>
                    <a:lumOff val="35000"/>
                  </a:schemeClr>
                </a:solidFill>
                <a:ea typeface="Source Sans Pro" panose="020B0503030403020204" pitchFamily="34" charset="0"/>
              </a:rPr>
              <a:t>Fully virtual operating model with low operating costs</a:t>
            </a:r>
          </a:p>
        </p:txBody>
      </p:sp>
      <p:pic>
        <p:nvPicPr>
          <p:cNvPr id="5" name="Picture 4">
            <a:extLst>
              <a:ext uri="{FF2B5EF4-FFF2-40B4-BE49-F238E27FC236}">
                <a16:creationId xmlns:a16="http://schemas.microsoft.com/office/drawing/2014/main" id="{B612562D-3DFE-BC49-A847-BE7189D613BE}"/>
              </a:ext>
            </a:extLst>
          </p:cNvPr>
          <p:cNvPicPr>
            <a:picLocks noChangeAspect="1"/>
          </p:cNvPicPr>
          <p:nvPr/>
        </p:nvPicPr>
        <p:blipFill>
          <a:blip r:embed="rId3"/>
          <a:stretch>
            <a:fillRect/>
          </a:stretch>
        </p:blipFill>
        <p:spPr>
          <a:xfrm>
            <a:off x="463017" y="1897767"/>
            <a:ext cx="2290922" cy="429902"/>
          </a:xfrm>
          <a:prstGeom prst="rect">
            <a:avLst/>
          </a:prstGeom>
        </p:spPr>
      </p:pic>
      <p:sp>
        <p:nvSpPr>
          <p:cNvPr id="6" name="TextBox 5"/>
          <p:cNvSpPr txBox="1"/>
          <p:nvPr/>
        </p:nvSpPr>
        <p:spPr>
          <a:xfrm>
            <a:off x="2841483" y="1918610"/>
            <a:ext cx="2633870" cy="523220"/>
          </a:xfrm>
          <a:prstGeom prst="rect">
            <a:avLst/>
          </a:prstGeom>
          <a:solidFill>
            <a:schemeClr val="bg1">
              <a:lumMod val="85000"/>
              <a:alpha val="83000"/>
            </a:schemeClr>
          </a:solidFill>
        </p:spPr>
        <p:txBody>
          <a:bodyPr wrap="square" rtlCol="0">
            <a:spAutoFit/>
          </a:bodyPr>
          <a:lstStyle/>
          <a:p>
            <a:pPr marL="144000">
              <a:buClr>
                <a:srgbClr val="2DA1E5"/>
              </a:buClr>
              <a:buSzPct val="100000"/>
              <a:defRPr/>
            </a:pPr>
            <a:r>
              <a:rPr lang="de-DE" sz="1400" b="1" dirty="0">
                <a:solidFill>
                  <a:schemeClr val="accent1">
                    <a:lumMod val="75000"/>
                  </a:schemeClr>
                </a:solidFill>
                <a:ea typeface="Source Sans Pro" panose="020B0503030403020204" pitchFamily="34" charset="0"/>
              </a:rPr>
              <a:t>Market Cap (April 2021)</a:t>
            </a:r>
          </a:p>
          <a:p>
            <a:pPr marL="144000">
              <a:buClr>
                <a:srgbClr val="2DA1E5"/>
              </a:buClr>
              <a:buSzPct val="100000"/>
              <a:defRPr/>
            </a:pPr>
            <a:r>
              <a:rPr lang="de-DE" sz="1400" dirty="0">
                <a:solidFill>
                  <a:schemeClr val="tx1">
                    <a:lumMod val="65000"/>
                    <a:lumOff val="35000"/>
                  </a:schemeClr>
                </a:solidFill>
                <a:ea typeface="Source Sans Pro" panose="020B0503030403020204" pitchFamily="34" charset="0"/>
              </a:rPr>
              <a:t>c.£14m</a:t>
            </a:r>
          </a:p>
        </p:txBody>
      </p:sp>
      <p:sp>
        <p:nvSpPr>
          <p:cNvPr id="7" name="TextBox 6"/>
          <p:cNvSpPr txBox="1"/>
          <p:nvPr/>
        </p:nvSpPr>
        <p:spPr>
          <a:xfrm>
            <a:off x="443227" y="2850290"/>
            <a:ext cx="5032126" cy="1600438"/>
          </a:xfrm>
          <a:prstGeom prst="rect">
            <a:avLst/>
          </a:prstGeom>
          <a:solidFill>
            <a:schemeClr val="bg1">
              <a:lumMod val="85000"/>
              <a:alpha val="83000"/>
            </a:schemeClr>
          </a:solidFill>
        </p:spPr>
        <p:txBody>
          <a:bodyPr wrap="square" rtlCol="0">
            <a:spAutoFit/>
          </a:bodyPr>
          <a:lstStyle/>
          <a:p>
            <a:pPr marL="144000">
              <a:buClr>
                <a:srgbClr val="2DA1E5"/>
              </a:buClr>
              <a:buSzPct val="100000"/>
              <a:defRPr/>
            </a:pPr>
            <a:r>
              <a:rPr lang="de-DE" sz="1400" b="1" dirty="0">
                <a:solidFill>
                  <a:schemeClr val="accent1">
                    <a:lumMod val="75000"/>
                  </a:schemeClr>
                </a:solidFill>
                <a:ea typeface="Source Sans Pro" panose="020B0503030403020204" pitchFamily="34" charset="0"/>
              </a:rPr>
              <a:t>Brief financials (H1 2020)</a:t>
            </a:r>
            <a:r>
              <a:rPr lang="de-DE" sz="1400" dirty="0">
                <a:solidFill>
                  <a:srgbClr val="FF0000"/>
                </a:solidFill>
                <a:ea typeface="Source Sans Pro" panose="020B0503030403020204" pitchFamily="34" charset="0"/>
              </a:rPr>
              <a:t> </a:t>
            </a:r>
          </a:p>
          <a:p>
            <a:pPr marL="429750" indent="-285750">
              <a:buClr>
                <a:srgbClr val="2DA1E5"/>
              </a:buClr>
              <a:buSzPct val="100000"/>
              <a:buFont typeface="Arial" panose="020B0604020202020204" pitchFamily="34" charset="0"/>
              <a:buChar char="•"/>
              <a:defRPr/>
            </a:pPr>
            <a:r>
              <a:rPr lang="en-US" sz="1200" dirty="0">
                <a:solidFill>
                  <a:schemeClr val="tx1">
                    <a:lumMod val="65000"/>
                    <a:lumOff val="35000"/>
                  </a:schemeClr>
                </a:solidFill>
                <a:ea typeface="Source Sans Pro" panose="020B0503030403020204" pitchFamily="34" charset="0"/>
              </a:rPr>
              <a:t>Total revenue £195,550 (H1 2019: £535,000) </a:t>
            </a:r>
          </a:p>
          <a:p>
            <a:pPr marL="429750" indent="-285750">
              <a:buClr>
                <a:srgbClr val="2DA1E5"/>
              </a:buClr>
              <a:buSzPct val="100000"/>
              <a:buFont typeface="Arial" panose="020B0604020202020204" pitchFamily="34" charset="0"/>
              <a:buChar char="•"/>
              <a:defRPr/>
            </a:pPr>
            <a:r>
              <a:rPr lang="en-US" sz="1200" dirty="0">
                <a:solidFill>
                  <a:schemeClr val="tx1">
                    <a:lumMod val="65000"/>
                    <a:lumOff val="35000"/>
                  </a:schemeClr>
                </a:solidFill>
                <a:ea typeface="Source Sans Pro" panose="020B0503030403020204" pitchFamily="34" charset="0"/>
              </a:rPr>
              <a:t>Loss before tax £475,874 (H1 2019: loss of £131,842) </a:t>
            </a:r>
          </a:p>
          <a:p>
            <a:pPr marL="429750" indent="-285750">
              <a:buClr>
                <a:srgbClr val="2DA1E5"/>
              </a:buClr>
              <a:buSzPct val="100000"/>
              <a:buFont typeface="Arial" panose="020B0604020202020204" pitchFamily="34" charset="0"/>
              <a:buChar char="•"/>
              <a:defRPr/>
            </a:pPr>
            <a:r>
              <a:rPr lang="en-US" sz="1200" dirty="0">
                <a:solidFill>
                  <a:schemeClr val="tx1">
                    <a:lumMod val="65000"/>
                    <a:lumOff val="35000"/>
                  </a:schemeClr>
                </a:solidFill>
                <a:ea typeface="Source Sans Pro" panose="020B0503030403020204" pitchFamily="34" charset="0"/>
              </a:rPr>
              <a:t>Loss on ordinary activities (after tax credit) of £474,659 (H1 2019: loss of £131,842) </a:t>
            </a:r>
          </a:p>
          <a:p>
            <a:pPr marL="429750" indent="-285750">
              <a:buClr>
                <a:srgbClr val="2DA1E5"/>
              </a:buClr>
              <a:buSzPct val="100000"/>
              <a:buFont typeface="Arial" panose="020B0604020202020204" pitchFamily="34" charset="0"/>
              <a:buChar char="•"/>
              <a:defRPr/>
            </a:pPr>
            <a:r>
              <a:rPr lang="en-US" sz="1200" dirty="0">
                <a:solidFill>
                  <a:schemeClr val="tx1">
                    <a:lumMod val="65000"/>
                    <a:lumOff val="35000"/>
                  </a:schemeClr>
                </a:solidFill>
                <a:ea typeface="Source Sans Pro" panose="020B0503030403020204" pitchFamily="34" charset="0"/>
              </a:rPr>
              <a:t>Loss per share 0.10p (H1 2019: 0.03p) </a:t>
            </a:r>
          </a:p>
          <a:p>
            <a:pPr marL="429750" indent="-285750">
              <a:buClr>
                <a:srgbClr val="2DA1E5"/>
              </a:buClr>
              <a:buSzPct val="100000"/>
              <a:buFont typeface="Arial" panose="020B0604020202020204" pitchFamily="34" charset="0"/>
              <a:buChar char="•"/>
              <a:defRPr/>
            </a:pPr>
            <a:r>
              <a:rPr lang="en-US" sz="1200" dirty="0">
                <a:solidFill>
                  <a:schemeClr val="tx1">
                    <a:lumMod val="65000"/>
                    <a:lumOff val="35000"/>
                  </a:schemeClr>
                </a:solidFill>
                <a:ea typeface="Source Sans Pro" panose="020B0503030403020204" pitchFamily="34" charset="0"/>
              </a:rPr>
              <a:t>Net assets £4,301,236 (30 September 2019: £3,980,126) including £216,412 cash and cash equivalents (30 September 2019: £132,764)</a:t>
            </a:r>
            <a:endParaRPr lang="de-DE" sz="1400" dirty="0">
              <a:solidFill>
                <a:schemeClr val="tx1">
                  <a:lumMod val="65000"/>
                  <a:lumOff val="35000"/>
                </a:schemeClr>
              </a:solidFill>
              <a:ea typeface="Source Sans Pro" panose="020B0503030403020204" pitchFamily="34" charset="0"/>
            </a:endParaRPr>
          </a:p>
        </p:txBody>
      </p:sp>
      <p:sp>
        <p:nvSpPr>
          <p:cNvPr id="8" name="TextBox 7"/>
          <p:cNvSpPr txBox="1"/>
          <p:nvPr/>
        </p:nvSpPr>
        <p:spPr>
          <a:xfrm>
            <a:off x="5623316" y="1918610"/>
            <a:ext cx="2633870" cy="1954381"/>
          </a:xfrm>
          <a:prstGeom prst="rect">
            <a:avLst/>
          </a:prstGeom>
          <a:solidFill>
            <a:srgbClr val="2DA1E5">
              <a:alpha val="32000"/>
            </a:srgbClr>
          </a:solidFill>
        </p:spPr>
        <p:txBody>
          <a:bodyPr wrap="square" rtlCol="0">
            <a:spAutoFit/>
          </a:bodyPr>
          <a:lstStyle/>
          <a:p>
            <a:pPr marL="144000">
              <a:buClr>
                <a:srgbClr val="2DA1E5"/>
              </a:buClr>
              <a:buSzPct val="100000"/>
              <a:defRPr/>
            </a:pPr>
            <a:r>
              <a:rPr lang="de-DE" sz="1400" b="1" dirty="0">
                <a:solidFill>
                  <a:schemeClr val="accent1">
                    <a:lumMod val="75000"/>
                  </a:schemeClr>
                </a:solidFill>
                <a:ea typeface="Source Sans Pro" panose="020B0503030403020204" pitchFamily="34" charset="0"/>
              </a:rPr>
              <a:t>Substantial shareholders (April 2021 figures):</a:t>
            </a:r>
          </a:p>
          <a:p>
            <a:pPr marL="144000">
              <a:spcBef>
                <a:spcPts val="300"/>
              </a:spcBef>
              <a:buClr>
                <a:srgbClr val="2DA1E5"/>
              </a:buClr>
              <a:buSzPct val="100000"/>
              <a:defRPr/>
            </a:pPr>
            <a:r>
              <a:rPr lang="de-DE" sz="1400" dirty="0">
                <a:solidFill>
                  <a:schemeClr val="tx1">
                    <a:lumMod val="65000"/>
                    <a:lumOff val="35000"/>
                  </a:schemeClr>
                </a:solidFill>
                <a:ea typeface="Source Sans Pro" panose="020B0503030403020204" pitchFamily="34" charset="0"/>
              </a:rPr>
              <a:t>CPI Enterprises</a:t>
            </a:r>
            <a:r>
              <a:rPr lang="de-DE" sz="1400" baseline="30000" dirty="0">
                <a:solidFill>
                  <a:schemeClr val="tx1">
                    <a:lumMod val="65000"/>
                    <a:lumOff val="35000"/>
                  </a:schemeClr>
                </a:solidFill>
                <a:ea typeface="Source Sans Pro" panose="020B0503030403020204" pitchFamily="34" charset="0"/>
              </a:rPr>
              <a:t>1</a:t>
            </a:r>
            <a:r>
              <a:rPr lang="de-DE" sz="1400" dirty="0">
                <a:solidFill>
                  <a:schemeClr val="tx1">
                    <a:lumMod val="65000"/>
                    <a:lumOff val="35000"/>
                  </a:schemeClr>
                </a:solidFill>
                <a:ea typeface="Source Sans Pro" panose="020B0503030403020204" pitchFamily="34" charset="0"/>
              </a:rPr>
              <a:t>		6.7%</a:t>
            </a:r>
          </a:p>
          <a:p>
            <a:pPr marL="144000">
              <a:spcBef>
                <a:spcPts val="300"/>
              </a:spcBef>
              <a:buClr>
                <a:srgbClr val="2DA1E5"/>
              </a:buClr>
              <a:buSzPct val="100000"/>
              <a:defRPr/>
            </a:pPr>
            <a:r>
              <a:rPr lang="de-DE" sz="1400" dirty="0">
                <a:solidFill>
                  <a:schemeClr val="tx1">
                    <a:lumMod val="65000"/>
                    <a:lumOff val="35000"/>
                  </a:schemeClr>
                </a:solidFill>
                <a:ea typeface="Source Sans Pro" panose="020B0503030403020204" pitchFamily="34" charset="0"/>
              </a:rPr>
              <a:t>Dr DJ Gooding</a:t>
            </a:r>
            <a:r>
              <a:rPr lang="de-DE" sz="1400" baseline="30000" dirty="0">
                <a:solidFill>
                  <a:schemeClr val="tx1">
                    <a:lumMod val="65000"/>
                    <a:lumOff val="35000"/>
                  </a:schemeClr>
                </a:solidFill>
                <a:ea typeface="Source Sans Pro" panose="020B0503030403020204" pitchFamily="34" charset="0"/>
              </a:rPr>
              <a:t>2</a:t>
            </a:r>
            <a:r>
              <a:rPr lang="de-DE" sz="1400" dirty="0">
                <a:solidFill>
                  <a:schemeClr val="tx1">
                    <a:lumMod val="65000"/>
                    <a:lumOff val="35000"/>
                  </a:schemeClr>
                </a:solidFill>
                <a:ea typeface="Source Sans Pro" panose="020B0503030403020204" pitchFamily="34" charset="0"/>
              </a:rPr>
              <a:t>		6.3%</a:t>
            </a:r>
          </a:p>
          <a:p>
            <a:pPr marL="144000">
              <a:spcBef>
                <a:spcPts val="300"/>
              </a:spcBef>
              <a:buClr>
                <a:srgbClr val="2DA1E5"/>
              </a:buClr>
              <a:buSzPct val="100000"/>
              <a:defRPr/>
            </a:pPr>
            <a:r>
              <a:rPr lang="de-DE" sz="1400" dirty="0">
                <a:solidFill>
                  <a:schemeClr val="tx1">
                    <a:lumMod val="65000"/>
                    <a:lumOff val="35000"/>
                  </a:schemeClr>
                </a:solidFill>
                <a:ea typeface="Source Sans Pro" panose="020B0503030403020204" pitchFamily="34" charset="0"/>
              </a:rPr>
              <a:t>Dr JM Holland</a:t>
            </a:r>
            <a:r>
              <a:rPr lang="de-DE" sz="1400" baseline="30000" dirty="0">
                <a:solidFill>
                  <a:schemeClr val="tx1">
                    <a:lumMod val="65000"/>
                    <a:lumOff val="35000"/>
                  </a:schemeClr>
                </a:solidFill>
                <a:ea typeface="Source Sans Pro" panose="020B0503030403020204" pitchFamily="34" charset="0"/>
              </a:rPr>
              <a:t>3</a:t>
            </a:r>
            <a:r>
              <a:rPr lang="de-DE" sz="1400" dirty="0">
                <a:solidFill>
                  <a:schemeClr val="tx1">
                    <a:lumMod val="65000"/>
                    <a:lumOff val="35000"/>
                  </a:schemeClr>
                </a:solidFill>
                <a:ea typeface="Source Sans Pro" panose="020B0503030403020204" pitchFamily="34" charset="0"/>
              </a:rPr>
              <a:t> 		6.3%</a:t>
            </a:r>
          </a:p>
          <a:p>
            <a:pPr marL="144000">
              <a:spcBef>
                <a:spcPts val="300"/>
              </a:spcBef>
              <a:buClr>
                <a:srgbClr val="2DA1E5"/>
              </a:buClr>
              <a:buSzPct val="100000"/>
              <a:defRPr/>
            </a:pPr>
            <a:r>
              <a:rPr lang="de-DE" sz="1400" dirty="0">
                <a:solidFill>
                  <a:schemeClr val="tx1">
                    <a:lumMod val="65000"/>
                    <a:lumOff val="35000"/>
                  </a:schemeClr>
                </a:solidFill>
                <a:ea typeface="Source Sans Pro" panose="020B0503030403020204" pitchFamily="34" charset="0"/>
              </a:rPr>
              <a:t>Mr A Chorlton</a:t>
            </a:r>
            <a:r>
              <a:rPr lang="de-DE" sz="1400" baseline="30000" dirty="0">
                <a:solidFill>
                  <a:schemeClr val="tx1">
                    <a:lumMod val="65000"/>
                    <a:lumOff val="35000"/>
                  </a:schemeClr>
                </a:solidFill>
                <a:ea typeface="Source Sans Pro" panose="020B0503030403020204" pitchFamily="34" charset="0"/>
              </a:rPr>
              <a:t>4</a:t>
            </a:r>
            <a:r>
              <a:rPr lang="de-DE" sz="1400" dirty="0">
                <a:solidFill>
                  <a:schemeClr val="tx1">
                    <a:lumMod val="65000"/>
                    <a:lumOff val="35000"/>
                  </a:schemeClr>
                </a:solidFill>
                <a:ea typeface="Source Sans Pro" panose="020B0503030403020204" pitchFamily="34" charset="0"/>
              </a:rPr>
              <a:t>		4.1%</a:t>
            </a:r>
          </a:p>
          <a:p>
            <a:pPr marL="144000">
              <a:spcBef>
                <a:spcPts val="300"/>
              </a:spcBef>
              <a:buClr>
                <a:srgbClr val="2DA1E5"/>
              </a:buClr>
              <a:buSzPct val="100000"/>
              <a:defRPr/>
            </a:pPr>
            <a:r>
              <a:rPr lang="de-DE" sz="1400" dirty="0">
                <a:solidFill>
                  <a:schemeClr val="tx1">
                    <a:lumMod val="65000"/>
                    <a:lumOff val="35000"/>
                  </a:schemeClr>
                </a:solidFill>
                <a:ea typeface="Source Sans Pro" panose="020B0503030403020204" pitchFamily="34" charset="0"/>
              </a:rPr>
              <a:t>Mr J Higgins</a:t>
            </a:r>
            <a:r>
              <a:rPr lang="de-DE" sz="1400" baseline="30000" dirty="0">
                <a:solidFill>
                  <a:schemeClr val="tx1">
                    <a:lumMod val="65000"/>
                    <a:lumOff val="35000"/>
                  </a:schemeClr>
                </a:solidFill>
                <a:ea typeface="Source Sans Pro" panose="020B0503030403020204" pitchFamily="34" charset="0"/>
              </a:rPr>
              <a:t>5</a:t>
            </a:r>
            <a:r>
              <a:rPr lang="de-DE" sz="1400" dirty="0">
                <a:solidFill>
                  <a:schemeClr val="tx1">
                    <a:lumMod val="65000"/>
                    <a:lumOff val="35000"/>
                  </a:schemeClr>
                </a:solidFill>
                <a:ea typeface="Source Sans Pro" panose="020B0503030403020204" pitchFamily="34" charset="0"/>
              </a:rPr>
              <a:t>		3.5%</a:t>
            </a:r>
          </a:p>
          <a:p>
            <a:pPr marL="144000">
              <a:spcBef>
                <a:spcPts val="300"/>
              </a:spcBef>
              <a:buClr>
                <a:srgbClr val="2DA1E5"/>
              </a:buClr>
              <a:buSzPct val="100000"/>
              <a:defRPr/>
            </a:pPr>
            <a:endParaRPr lang="de-DE" sz="800" dirty="0">
              <a:solidFill>
                <a:schemeClr val="tx1">
                  <a:lumMod val="65000"/>
                  <a:lumOff val="35000"/>
                </a:schemeClr>
              </a:solidFill>
              <a:ea typeface="Source Sans Pro" panose="020B0503030403020204" pitchFamily="34" charset="0"/>
            </a:endParaRPr>
          </a:p>
        </p:txBody>
      </p:sp>
      <p:sp>
        <p:nvSpPr>
          <p:cNvPr id="10" name="TextBox 9">
            <a:extLst>
              <a:ext uri="{FF2B5EF4-FFF2-40B4-BE49-F238E27FC236}">
                <a16:creationId xmlns:a16="http://schemas.microsoft.com/office/drawing/2014/main" id="{66E6E31D-6FF3-471F-B558-BD1832726FD5}"/>
              </a:ext>
            </a:extLst>
          </p:cNvPr>
          <p:cNvSpPr txBox="1"/>
          <p:nvPr/>
        </p:nvSpPr>
        <p:spPr>
          <a:xfrm>
            <a:off x="2859853" y="4892600"/>
            <a:ext cx="5465950" cy="215444"/>
          </a:xfrm>
          <a:prstGeom prst="rect">
            <a:avLst/>
          </a:prstGeom>
          <a:noFill/>
        </p:spPr>
        <p:txBody>
          <a:bodyPr wrap="square">
            <a:spAutoFit/>
          </a:bodyPr>
          <a:lstStyle/>
          <a:p>
            <a:r>
              <a:rPr lang="de-DE" sz="800" dirty="0">
                <a:solidFill>
                  <a:schemeClr val="tx1">
                    <a:lumMod val="65000"/>
                    <a:lumOff val="35000"/>
                  </a:schemeClr>
                </a:solidFill>
                <a:ea typeface="Source Sans Pro" panose="020B0503030403020204" pitchFamily="34" charset="0"/>
              </a:rPr>
              <a:t>Source: </a:t>
            </a:r>
            <a:r>
              <a:rPr lang="de-DE" sz="800" baseline="30000" dirty="0">
                <a:solidFill>
                  <a:schemeClr val="tx1">
                    <a:lumMod val="65000"/>
                    <a:lumOff val="35000"/>
                  </a:schemeClr>
                </a:solidFill>
                <a:ea typeface="Source Sans Pro" panose="020B0503030403020204" pitchFamily="34" charset="0"/>
              </a:rPr>
              <a:t>1</a:t>
            </a:r>
            <a:r>
              <a:rPr lang="de-DE" sz="800" dirty="0">
                <a:solidFill>
                  <a:schemeClr val="tx1">
                    <a:lumMod val="65000"/>
                    <a:lumOff val="35000"/>
                  </a:schemeClr>
                </a:solidFill>
                <a:ea typeface="Source Sans Pro" panose="020B0503030403020204" pitchFamily="34" charset="0"/>
              </a:rPr>
              <a:t>TR1 (30/3/21);</a:t>
            </a:r>
            <a:r>
              <a:rPr lang="de-DE" sz="800" baseline="30000" dirty="0">
                <a:solidFill>
                  <a:schemeClr val="tx1">
                    <a:lumMod val="65000"/>
                    <a:lumOff val="35000"/>
                  </a:schemeClr>
                </a:solidFill>
                <a:ea typeface="Source Sans Pro" panose="020B0503030403020204" pitchFamily="34" charset="0"/>
              </a:rPr>
              <a:t> 2,4 &amp; 5 </a:t>
            </a:r>
            <a:r>
              <a:rPr lang="de-DE" sz="800" dirty="0">
                <a:solidFill>
                  <a:schemeClr val="tx1">
                    <a:lumMod val="65000"/>
                    <a:lumOff val="35000"/>
                  </a:schemeClr>
                </a:solidFill>
                <a:ea typeface="Source Sans Pro" panose="020B0503030403020204" pitchFamily="34" charset="0"/>
              </a:rPr>
              <a:t>LINK </a:t>
            </a:r>
            <a:r>
              <a:rPr lang="de-DE" sz="800" dirty="0" err="1">
                <a:solidFill>
                  <a:schemeClr val="tx1">
                    <a:lumMod val="65000"/>
                    <a:lumOff val="35000"/>
                  </a:schemeClr>
                </a:solidFill>
                <a:ea typeface="Source Sans Pro" panose="020B0503030403020204" pitchFamily="34" charset="0"/>
              </a:rPr>
              <a:t>registrars</a:t>
            </a:r>
            <a:r>
              <a:rPr lang="de-DE" sz="800" dirty="0">
                <a:solidFill>
                  <a:schemeClr val="tx1">
                    <a:lumMod val="65000"/>
                    <a:lumOff val="35000"/>
                  </a:schemeClr>
                </a:solidFill>
                <a:ea typeface="Source Sans Pro" panose="020B0503030403020204" pitchFamily="34" charset="0"/>
              </a:rPr>
              <a:t> (29/3/21); </a:t>
            </a:r>
            <a:r>
              <a:rPr lang="de-DE" sz="800" baseline="30000" dirty="0">
                <a:solidFill>
                  <a:schemeClr val="tx1">
                    <a:lumMod val="65000"/>
                    <a:lumOff val="35000"/>
                  </a:schemeClr>
                </a:solidFill>
                <a:ea typeface="Source Sans Pro" panose="020B0503030403020204" pitchFamily="34" charset="0"/>
              </a:rPr>
              <a:t>3</a:t>
            </a:r>
            <a:r>
              <a:rPr lang="de-DE" sz="800" dirty="0">
                <a:solidFill>
                  <a:schemeClr val="tx1">
                    <a:lumMod val="65000"/>
                    <a:lumOff val="35000"/>
                  </a:schemeClr>
                </a:solidFill>
                <a:ea typeface="Source Sans Pro" panose="020B0503030403020204" pitchFamily="34" charset="0"/>
              </a:rPr>
              <a:t>TR1 (6/4/21)</a:t>
            </a:r>
            <a:endParaRPr lang="en-AU" sz="800" dirty="0">
              <a:solidFill>
                <a:schemeClr val="tx1">
                  <a:lumMod val="65000"/>
                  <a:lumOff val="35000"/>
                </a:schemeClr>
              </a:solidFill>
            </a:endParaRPr>
          </a:p>
        </p:txBody>
      </p:sp>
      <p:sp>
        <p:nvSpPr>
          <p:cNvPr id="9" name="Slide Number Placeholder 8">
            <a:extLst>
              <a:ext uri="{FF2B5EF4-FFF2-40B4-BE49-F238E27FC236}">
                <a16:creationId xmlns:a16="http://schemas.microsoft.com/office/drawing/2014/main" id="{19613B5D-3D65-428F-8F8D-C1B6A377B817}"/>
              </a:ext>
            </a:extLst>
          </p:cNvPr>
          <p:cNvSpPr>
            <a:spLocks noGrp="1"/>
          </p:cNvSpPr>
          <p:nvPr>
            <p:ph type="sldNum" sz="quarter" idx="10"/>
          </p:nvPr>
        </p:nvSpPr>
        <p:spPr/>
        <p:txBody>
          <a:bodyPr/>
          <a:lstStyle/>
          <a:p>
            <a:fld id="{76A38E77-7C03-F640-80E2-C5C8807B5640}" type="slidenum">
              <a:rPr lang="en-US" smtClean="0"/>
              <a:t>20</a:t>
            </a:fld>
            <a:endParaRPr lang="en-US" dirty="0"/>
          </a:p>
        </p:txBody>
      </p:sp>
    </p:spTree>
    <p:extLst>
      <p:ext uri="{BB962C8B-B14F-4D97-AF65-F5344CB8AC3E}">
        <p14:creationId xmlns:p14="http://schemas.microsoft.com/office/powerpoint/2010/main" val="302049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984" y="946107"/>
            <a:ext cx="8701763" cy="36325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4E6277-72DC-47EB-A41F-E9CC0F71D1D1}"/>
              </a:ext>
            </a:extLst>
          </p:cNvPr>
          <p:cNvSpPr>
            <a:spLocks noGrp="1"/>
          </p:cNvSpPr>
          <p:nvPr>
            <p:ph type="title"/>
          </p:nvPr>
        </p:nvSpPr>
        <p:spPr/>
        <p:txBody>
          <a:bodyPr/>
          <a:lstStyle/>
          <a:p>
            <a:r>
              <a:rPr lang="en-AU" dirty="0"/>
              <a:t>Repurposing examples – deals</a:t>
            </a:r>
          </a:p>
        </p:txBody>
      </p:sp>
      <p:graphicFrame>
        <p:nvGraphicFramePr>
          <p:cNvPr id="4" name="Table 3">
            <a:extLst>
              <a:ext uri="{FF2B5EF4-FFF2-40B4-BE49-F238E27FC236}">
                <a16:creationId xmlns:a16="http://schemas.microsoft.com/office/drawing/2014/main" id="{52A9B296-1BAE-4CEC-80BC-937AD711813F}"/>
              </a:ext>
            </a:extLst>
          </p:cNvPr>
          <p:cNvGraphicFramePr>
            <a:graphicFrameLocks noGrp="1"/>
          </p:cNvGraphicFramePr>
          <p:nvPr>
            <p:extLst>
              <p:ext uri="{D42A27DB-BD31-4B8C-83A1-F6EECF244321}">
                <p14:modId xmlns:p14="http://schemas.microsoft.com/office/powerpoint/2010/main" val="3342180557"/>
              </p:ext>
            </p:extLst>
          </p:nvPr>
        </p:nvGraphicFramePr>
        <p:xfrm>
          <a:off x="381600" y="946107"/>
          <a:ext cx="8405148" cy="3684025"/>
        </p:xfrm>
        <a:graphic>
          <a:graphicData uri="http://schemas.openxmlformats.org/drawingml/2006/table">
            <a:tbl>
              <a:tblPr>
                <a:tableStyleId>{5C22544A-7EE6-4342-B048-85BDC9FD1C3A}</a:tableStyleId>
              </a:tblPr>
              <a:tblGrid>
                <a:gridCol w="979505">
                  <a:extLst>
                    <a:ext uri="{9D8B030D-6E8A-4147-A177-3AD203B41FA5}">
                      <a16:colId xmlns:a16="http://schemas.microsoft.com/office/drawing/2014/main" val="2148307719"/>
                    </a:ext>
                  </a:extLst>
                </a:gridCol>
                <a:gridCol w="979505">
                  <a:extLst>
                    <a:ext uri="{9D8B030D-6E8A-4147-A177-3AD203B41FA5}">
                      <a16:colId xmlns:a16="http://schemas.microsoft.com/office/drawing/2014/main" val="1200650215"/>
                    </a:ext>
                  </a:extLst>
                </a:gridCol>
                <a:gridCol w="945493">
                  <a:extLst>
                    <a:ext uri="{9D8B030D-6E8A-4147-A177-3AD203B41FA5}">
                      <a16:colId xmlns:a16="http://schemas.microsoft.com/office/drawing/2014/main" val="870018468"/>
                    </a:ext>
                  </a:extLst>
                </a:gridCol>
                <a:gridCol w="1115548">
                  <a:extLst>
                    <a:ext uri="{9D8B030D-6E8A-4147-A177-3AD203B41FA5}">
                      <a16:colId xmlns:a16="http://schemas.microsoft.com/office/drawing/2014/main" val="2397939149"/>
                    </a:ext>
                  </a:extLst>
                </a:gridCol>
                <a:gridCol w="945493">
                  <a:extLst>
                    <a:ext uri="{9D8B030D-6E8A-4147-A177-3AD203B41FA5}">
                      <a16:colId xmlns:a16="http://schemas.microsoft.com/office/drawing/2014/main" val="3016908498"/>
                    </a:ext>
                  </a:extLst>
                </a:gridCol>
                <a:gridCol w="836661">
                  <a:extLst>
                    <a:ext uri="{9D8B030D-6E8A-4147-A177-3AD203B41FA5}">
                      <a16:colId xmlns:a16="http://schemas.microsoft.com/office/drawing/2014/main" val="3463091681"/>
                    </a:ext>
                  </a:extLst>
                </a:gridCol>
                <a:gridCol w="934157">
                  <a:extLst>
                    <a:ext uri="{9D8B030D-6E8A-4147-A177-3AD203B41FA5}">
                      <a16:colId xmlns:a16="http://schemas.microsoft.com/office/drawing/2014/main" val="2018776356"/>
                    </a:ext>
                  </a:extLst>
                </a:gridCol>
                <a:gridCol w="834393">
                  <a:extLst>
                    <a:ext uri="{9D8B030D-6E8A-4147-A177-3AD203B41FA5}">
                      <a16:colId xmlns:a16="http://schemas.microsoft.com/office/drawing/2014/main" val="1181436992"/>
                    </a:ext>
                  </a:extLst>
                </a:gridCol>
                <a:gridCol w="834393">
                  <a:extLst>
                    <a:ext uri="{9D8B030D-6E8A-4147-A177-3AD203B41FA5}">
                      <a16:colId xmlns:a16="http://schemas.microsoft.com/office/drawing/2014/main" val="1303764796"/>
                    </a:ext>
                  </a:extLst>
                </a:gridCol>
              </a:tblGrid>
              <a:tr h="366323">
                <a:tc>
                  <a:txBody>
                    <a:bodyPr/>
                    <a:lstStyle/>
                    <a:p>
                      <a:pPr algn="ctr" fontAlgn="ctr">
                        <a:lnSpc>
                          <a:spcPts val="860"/>
                        </a:lnSpc>
                      </a:pPr>
                      <a:r>
                        <a:rPr lang="en-AU" sz="800" u="none" strike="noStrike" kern="1200" spc="0" baseline="0" dirty="0">
                          <a:solidFill>
                            <a:schemeClr val="bg1"/>
                          </a:solidFill>
                          <a:effectLst/>
                          <a:latin typeface="+mj-lt"/>
                        </a:rPr>
                        <a:t>Company</a:t>
                      </a:r>
                      <a:endParaRPr lang="en-AU" sz="800" b="1" i="0" u="none" strike="noStrike" kern="1200" spc="0" baseline="0" dirty="0">
                        <a:solidFill>
                          <a:schemeClr val="bg1"/>
                        </a:solidFill>
                        <a:effectLst/>
                        <a:latin typeface="+mj-lt"/>
                      </a:endParaRPr>
                    </a:p>
                  </a:txBody>
                  <a:tcPr marL="36000" marR="36000" marT="72000" marB="0" anchor="ctr">
                    <a:solidFill>
                      <a:srgbClr val="00A1BC"/>
                    </a:solidFill>
                  </a:tcPr>
                </a:tc>
                <a:tc>
                  <a:txBody>
                    <a:bodyPr/>
                    <a:lstStyle/>
                    <a:p>
                      <a:pPr algn="ctr" fontAlgn="ctr">
                        <a:lnSpc>
                          <a:spcPts val="860"/>
                        </a:lnSpc>
                      </a:pPr>
                      <a:r>
                        <a:rPr lang="en-AU" sz="800" u="none" strike="noStrike" kern="1200" spc="0" baseline="0" dirty="0">
                          <a:solidFill>
                            <a:schemeClr val="bg1"/>
                          </a:solidFill>
                          <a:effectLst/>
                          <a:latin typeface="+mj-lt"/>
                        </a:rPr>
                        <a:t>Drug</a:t>
                      </a:r>
                      <a:endParaRPr lang="en-AU" sz="800" b="1" i="0" u="none" strike="noStrike" kern="1200" spc="0" baseline="0" dirty="0">
                        <a:solidFill>
                          <a:schemeClr val="bg1"/>
                        </a:solidFill>
                        <a:effectLst/>
                        <a:latin typeface="+mj-lt"/>
                      </a:endParaRPr>
                    </a:p>
                  </a:txBody>
                  <a:tcPr marL="36000" marR="36000" marT="72000" marB="0" anchor="ctr">
                    <a:solidFill>
                      <a:srgbClr val="00A1BC"/>
                    </a:solidFill>
                  </a:tcPr>
                </a:tc>
                <a:tc>
                  <a:txBody>
                    <a:bodyPr/>
                    <a:lstStyle/>
                    <a:p>
                      <a:pPr algn="ctr" fontAlgn="ctr">
                        <a:lnSpc>
                          <a:spcPts val="860"/>
                        </a:lnSpc>
                      </a:pPr>
                      <a:r>
                        <a:rPr lang="en-AU" sz="800" u="none" strike="noStrike" kern="1200" spc="0" baseline="0" dirty="0">
                          <a:solidFill>
                            <a:schemeClr val="bg1"/>
                          </a:solidFill>
                          <a:effectLst/>
                          <a:latin typeface="+mj-lt"/>
                        </a:rPr>
                        <a:t>Repurposed </a:t>
                      </a:r>
                      <a:br>
                        <a:rPr lang="en-AU" sz="800" u="none" strike="noStrike" kern="1200" spc="0" baseline="0" dirty="0">
                          <a:solidFill>
                            <a:schemeClr val="bg1"/>
                          </a:solidFill>
                          <a:effectLst/>
                          <a:latin typeface="+mj-lt"/>
                        </a:rPr>
                      </a:br>
                      <a:r>
                        <a:rPr lang="en-AU" sz="800" u="none" strike="noStrike" kern="1200" spc="0" baseline="0" dirty="0">
                          <a:solidFill>
                            <a:schemeClr val="bg1"/>
                          </a:solidFill>
                          <a:effectLst/>
                          <a:latin typeface="+mj-lt"/>
                        </a:rPr>
                        <a:t>indication</a:t>
                      </a:r>
                      <a:endParaRPr lang="en-AU" sz="800" b="1" i="0" u="none" strike="noStrike" kern="1200" spc="0" baseline="0" dirty="0">
                        <a:solidFill>
                          <a:schemeClr val="bg1"/>
                        </a:solidFill>
                        <a:effectLst/>
                        <a:latin typeface="+mj-lt"/>
                      </a:endParaRPr>
                    </a:p>
                  </a:txBody>
                  <a:tcPr marL="36000" marR="36000" marT="72000" marB="0" anchor="ctr">
                    <a:solidFill>
                      <a:srgbClr val="00A1BC"/>
                    </a:solidFill>
                  </a:tcPr>
                </a:tc>
                <a:tc>
                  <a:txBody>
                    <a:bodyPr/>
                    <a:lstStyle/>
                    <a:p>
                      <a:pPr algn="ctr" fontAlgn="ctr">
                        <a:lnSpc>
                          <a:spcPts val="860"/>
                        </a:lnSpc>
                      </a:pPr>
                      <a:r>
                        <a:rPr lang="en-AU" sz="800" u="none" strike="noStrike" kern="1200" spc="0" baseline="0" dirty="0">
                          <a:solidFill>
                            <a:schemeClr val="bg1"/>
                          </a:solidFill>
                          <a:effectLst/>
                          <a:latin typeface="+mj-lt"/>
                        </a:rPr>
                        <a:t>Original indication</a:t>
                      </a:r>
                      <a:endParaRPr lang="en-AU" sz="800" b="1" i="0" u="none" strike="noStrike" kern="1200" spc="0" baseline="0" dirty="0">
                        <a:solidFill>
                          <a:schemeClr val="bg1"/>
                        </a:solidFill>
                        <a:effectLst/>
                        <a:latin typeface="+mj-lt"/>
                      </a:endParaRPr>
                    </a:p>
                  </a:txBody>
                  <a:tcPr marL="36000" marR="36000" marT="72000" marB="0" anchor="ctr">
                    <a:solidFill>
                      <a:srgbClr val="00A1BC"/>
                    </a:solidFill>
                  </a:tcPr>
                </a:tc>
                <a:tc>
                  <a:txBody>
                    <a:bodyPr/>
                    <a:lstStyle/>
                    <a:p>
                      <a:pPr algn="ctr" fontAlgn="ctr">
                        <a:lnSpc>
                          <a:spcPts val="860"/>
                        </a:lnSpc>
                      </a:pPr>
                      <a:r>
                        <a:rPr lang="en-AU" sz="800" u="none" strike="noStrike" kern="1200" spc="0" baseline="0" dirty="0">
                          <a:solidFill>
                            <a:schemeClr val="bg1"/>
                          </a:solidFill>
                          <a:effectLst/>
                          <a:latin typeface="+mj-lt"/>
                        </a:rPr>
                        <a:t>Product change </a:t>
                      </a:r>
                      <a:br>
                        <a:rPr lang="en-AU" sz="800" u="none" strike="noStrike" kern="1200" spc="0" baseline="0" dirty="0">
                          <a:solidFill>
                            <a:schemeClr val="bg1"/>
                          </a:solidFill>
                          <a:effectLst/>
                          <a:latin typeface="+mj-lt"/>
                        </a:rPr>
                      </a:br>
                      <a:r>
                        <a:rPr lang="en-AU" sz="800" u="none" strike="noStrike" kern="1200" spc="0" baseline="0" dirty="0">
                          <a:solidFill>
                            <a:schemeClr val="bg1"/>
                          </a:solidFill>
                          <a:effectLst/>
                          <a:latin typeface="+mj-lt"/>
                        </a:rPr>
                        <a:t>from original</a:t>
                      </a:r>
                      <a:endParaRPr lang="en-AU" sz="800" b="1" i="0" u="none" strike="noStrike" kern="1200" spc="0" baseline="0" dirty="0">
                        <a:solidFill>
                          <a:schemeClr val="bg1"/>
                        </a:solidFill>
                        <a:effectLst/>
                        <a:latin typeface="+mj-lt"/>
                      </a:endParaRPr>
                    </a:p>
                  </a:txBody>
                  <a:tcPr marL="36000" marR="36000" marT="72000" marB="0" anchor="ctr">
                    <a:solidFill>
                      <a:srgbClr val="00A1BC"/>
                    </a:solidFill>
                  </a:tcPr>
                </a:tc>
                <a:tc>
                  <a:txBody>
                    <a:bodyPr/>
                    <a:lstStyle/>
                    <a:p>
                      <a:pPr algn="ctr" fontAlgn="ctr">
                        <a:lnSpc>
                          <a:spcPts val="860"/>
                        </a:lnSpc>
                      </a:pPr>
                      <a:r>
                        <a:rPr lang="en-AU" sz="800" u="none" strike="noStrike" kern="1200" spc="0" baseline="0" dirty="0">
                          <a:solidFill>
                            <a:schemeClr val="bg1"/>
                          </a:solidFill>
                          <a:effectLst/>
                          <a:latin typeface="+mj-lt"/>
                        </a:rPr>
                        <a:t>Acquirer/Licensor (Year)</a:t>
                      </a:r>
                      <a:endParaRPr lang="en-AU" sz="800" b="1" i="0" u="none" strike="noStrike" kern="1200" spc="0" baseline="0" dirty="0">
                        <a:solidFill>
                          <a:schemeClr val="bg1"/>
                        </a:solidFill>
                        <a:effectLst/>
                        <a:latin typeface="+mj-lt"/>
                      </a:endParaRPr>
                    </a:p>
                  </a:txBody>
                  <a:tcPr marL="36000" marR="36000" marT="72000" marB="0" anchor="ctr">
                    <a:solidFill>
                      <a:srgbClr val="00A1BC"/>
                    </a:solidFill>
                  </a:tcPr>
                </a:tc>
                <a:tc>
                  <a:txBody>
                    <a:bodyPr/>
                    <a:lstStyle/>
                    <a:p>
                      <a:pPr algn="ctr" fontAlgn="ctr">
                        <a:lnSpc>
                          <a:spcPts val="860"/>
                        </a:lnSpc>
                      </a:pPr>
                      <a:r>
                        <a:rPr lang="en-US" sz="800" u="none" strike="noStrike" kern="1200" spc="0" baseline="0" dirty="0">
                          <a:solidFill>
                            <a:schemeClr val="bg1"/>
                          </a:solidFill>
                          <a:effectLst/>
                          <a:latin typeface="+mj-lt"/>
                        </a:rPr>
                        <a:t>Stage at time </a:t>
                      </a:r>
                      <a:br>
                        <a:rPr lang="en-US" sz="800" u="none" strike="noStrike" kern="1200" spc="0" baseline="0" dirty="0">
                          <a:solidFill>
                            <a:schemeClr val="bg1"/>
                          </a:solidFill>
                          <a:effectLst/>
                          <a:latin typeface="+mj-lt"/>
                        </a:rPr>
                      </a:br>
                      <a:r>
                        <a:rPr lang="en-US" sz="800" u="none" strike="noStrike" kern="1200" spc="0" baseline="0" dirty="0">
                          <a:solidFill>
                            <a:schemeClr val="bg1"/>
                          </a:solidFill>
                          <a:effectLst/>
                          <a:latin typeface="+mj-lt"/>
                        </a:rPr>
                        <a:t>of deal</a:t>
                      </a:r>
                      <a:endParaRPr lang="en-US" sz="800" b="1" i="0" u="none" strike="noStrike" kern="1200" spc="0" baseline="0" dirty="0">
                        <a:solidFill>
                          <a:schemeClr val="bg1"/>
                        </a:solidFill>
                        <a:effectLst/>
                        <a:latin typeface="+mj-lt"/>
                      </a:endParaRPr>
                    </a:p>
                  </a:txBody>
                  <a:tcPr marL="36000" marR="36000" marT="72000" marB="0" anchor="ctr">
                    <a:solidFill>
                      <a:srgbClr val="00A1BC"/>
                    </a:solidFill>
                  </a:tcPr>
                </a:tc>
                <a:tc>
                  <a:txBody>
                    <a:bodyPr/>
                    <a:lstStyle/>
                    <a:p>
                      <a:pPr algn="ctr" fontAlgn="ctr">
                        <a:lnSpc>
                          <a:spcPts val="860"/>
                        </a:lnSpc>
                      </a:pPr>
                      <a:r>
                        <a:rPr lang="en-AU" sz="800" u="none" strike="noStrike" kern="1200" spc="0" baseline="0" dirty="0">
                          <a:solidFill>
                            <a:schemeClr val="bg1"/>
                          </a:solidFill>
                          <a:effectLst/>
                          <a:latin typeface="+mj-lt"/>
                        </a:rPr>
                        <a:t>Deal Value (USD)</a:t>
                      </a:r>
                      <a:endParaRPr lang="en-AU" sz="800" b="1" i="0" u="none" strike="noStrike" kern="1200" spc="0" baseline="0" dirty="0">
                        <a:solidFill>
                          <a:schemeClr val="bg1"/>
                        </a:solidFill>
                        <a:effectLst/>
                        <a:latin typeface="+mj-lt"/>
                      </a:endParaRPr>
                    </a:p>
                  </a:txBody>
                  <a:tcPr marL="36000" marR="36000" marT="72000" marB="0" anchor="ctr">
                    <a:solidFill>
                      <a:srgbClr val="00A1BC"/>
                    </a:solidFill>
                  </a:tcPr>
                </a:tc>
                <a:tc>
                  <a:txBody>
                    <a:bodyPr/>
                    <a:lstStyle/>
                    <a:p>
                      <a:pPr algn="ctr" fontAlgn="ctr">
                        <a:lnSpc>
                          <a:spcPts val="860"/>
                        </a:lnSpc>
                      </a:pPr>
                      <a:r>
                        <a:rPr lang="en-AU" sz="800" u="none" strike="noStrike" kern="1200" spc="0" baseline="0" dirty="0">
                          <a:solidFill>
                            <a:schemeClr val="bg1"/>
                          </a:solidFill>
                          <a:effectLst/>
                          <a:latin typeface="+mj-lt"/>
                        </a:rPr>
                        <a:t>Upfront (USD)</a:t>
                      </a:r>
                      <a:endParaRPr lang="en-AU" sz="800" b="1" i="0" u="none" strike="noStrike" kern="1200" spc="0" baseline="0" dirty="0">
                        <a:solidFill>
                          <a:schemeClr val="bg1"/>
                        </a:solidFill>
                        <a:effectLst/>
                        <a:latin typeface="+mj-lt"/>
                      </a:endParaRPr>
                    </a:p>
                  </a:txBody>
                  <a:tcPr marL="36000" marR="36000" marT="72000" marB="0" anchor="ctr">
                    <a:solidFill>
                      <a:srgbClr val="00A1BC"/>
                    </a:solidFill>
                  </a:tcPr>
                </a:tc>
                <a:extLst>
                  <a:ext uri="{0D108BD9-81ED-4DB2-BD59-A6C34878D82A}">
                    <a16:rowId xmlns:a16="http://schemas.microsoft.com/office/drawing/2014/main" val="2374274502"/>
                  </a:ext>
                </a:extLst>
              </a:tr>
              <a:tr h="339911">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Vicept Therapeutics</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Rhofade (oxymetazoline)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Rosacea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(topical cream)</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Decongestant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(nasal spray)</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New indication + route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Allergan (2011)</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Phase II complete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200 million (acquisition)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75 million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extLst>
                  <a:ext uri="{0D108BD9-81ED-4DB2-BD59-A6C34878D82A}">
                    <a16:rowId xmlns:a16="http://schemas.microsoft.com/office/drawing/2014/main" val="4219152969"/>
                  </a:ext>
                </a:extLst>
              </a:tr>
              <a:tr h="354073">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Arakis (Sosei)/</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Vectura</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Seebri/Ultibro (glycopyrronium)</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COPD (inhaled)</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US" sz="800" u="none" strike="noStrike" kern="1200" spc="0" baseline="0" dirty="0">
                          <a:solidFill>
                            <a:schemeClr val="tx1">
                              <a:lumMod val="65000"/>
                              <a:lumOff val="35000"/>
                            </a:schemeClr>
                          </a:solidFill>
                          <a:effectLst/>
                          <a:latin typeface="+mj-lt"/>
                        </a:rPr>
                        <a:t>Ulcers/Excessive sweating (Oral/IV)</a:t>
                      </a:r>
                      <a:endParaRPr lang="en-US"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New indication + route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Novartis (2005)</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b="0" i="0" u="none" strike="noStrike" kern="1200" spc="0" baseline="0" dirty="0">
                          <a:solidFill>
                            <a:schemeClr val="tx1">
                              <a:lumMod val="65000"/>
                              <a:lumOff val="35000"/>
                            </a:schemeClr>
                          </a:solidFill>
                          <a:effectLst/>
                          <a:latin typeface="+mj-lt"/>
                        </a:rPr>
                        <a:t>Phase II</a:t>
                      </a: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375 million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b="0" i="0" u="none" strike="noStrike" kern="1200" spc="0" baseline="0" dirty="0">
                          <a:solidFill>
                            <a:schemeClr val="tx1">
                              <a:lumMod val="65000"/>
                              <a:lumOff val="35000"/>
                            </a:schemeClr>
                          </a:solidFill>
                          <a:effectLst/>
                          <a:latin typeface="+mj-lt"/>
                        </a:rPr>
                        <a:t>30 million </a:t>
                      </a:r>
                      <a:br>
                        <a:rPr lang="en-AU" sz="800" b="0" i="0" u="none" strike="noStrike" kern="1200" spc="0" baseline="0" dirty="0">
                          <a:solidFill>
                            <a:schemeClr val="tx1">
                              <a:lumMod val="65000"/>
                              <a:lumOff val="35000"/>
                            </a:schemeClr>
                          </a:solidFill>
                          <a:effectLst/>
                          <a:latin typeface="+mj-lt"/>
                        </a:rPr>
                      </a:br>
                      <a:r>
                        <a:rPr lang="en-AU" sz="800" b="0" i="0" u="none" strike="noStrike" kern="1200" spc="0" baseline="0" dirty="0">
                          <a:solidFill>
                            <a:schemeClr val="tx1">
                              <a:lumMod val="65000"/>
                              <a:lumOff val="35000"/>
                            </a:schemeClr>
                          </a:solidFill>
                          <a:effectLst/>
                          <a:latin typeface="+mj-lt"/>
                        </a:rPr>
                        <a:t>(15 m each – Arakis &amp; Vectura)</a:t>
                      </a:r>
                    </a:p>
                  </a:txBody>
                  <a:tcPr marL="36000" marR="36000" marT="72000" marB="0" anchor="ctr">
                    <a:solidFill>
                      <a:schemeClr val="accent1">
                        <a:tint val="20000"/>
                        <a:alpha val="75000"/>
                      </a:schemeClr>
                    </a:solidFill>
                  </a:tcPr>
                </a:tc>
                <a:extLst>
                  <a:ext uri="{0D108BD9-81ED-4DB2-BD59-A6C34878D82A}">
                    <a16:rowId xmlns:a16="http://schemas.microsoft.com/office/drawing/2014/main" val="3488839948"/>
                  </a:ext>
                </a:extLst>
              </a:tr>
              <a:tr h="333448">
                <a:tc>
                  <a:txBody>
                    <a:bodyPr/>
                    <a:lstStyle/>
                    <a:p>
                      <a:pPr algn="ctr" fontAlgn="ctr">
                        <a:lnSpc>
                          <a:spcPts val="860"/>
                        </a:lnSpc>
                      </a:pPr>
                      <a:r>
                        <a:rPr lang="en-AU" sz="800" u="none" strike="noStrike" kern="1200" spc="0" baseline="0" dirty="0" err="1">
                          <a:solidFill>
                            <a:schemeClr val="tx1">
                              <a:lumMod val="65000"/>
                              <a:lumOff val="35000"/>
                            </a:schemeClr>
                          </a:solidFill>
                          <a:effectLst/>
                          <a:latin typeface="+mj-lt"/>
                        </a:rPr>
                        <a:t>Aspreva</a:t>
                      </a:r>
                      <a:r>
                        <a:rPr lang="en-AU" sz="800" u="none" strike="noStrike" kern="1200" spc="0" baseline="0" dirty="0">
                          <a:solidFill>
                            <a:schemeClr val="tx1">
                              <a:lumMod val="65000"/>
                              <a:lumOff val="35000"/>
                            </a:schemeClr>
                          </a:solidFill>
                          <a:effectLst/>
                          <a:latin typeface="+mj-lt"/>
                        </a:rPr>
                        <a:t> Pharma</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Cellcept (mycophenolate)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Lupus nephritis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(oral)</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Immunosuppressant (oral)</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New indication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Galenica Holdings (2008)</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Phase III ongoing</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915 million (acquisition)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extLst>
                  <a:ext uri="{0D108BD9-81ED-4DB2-BD59-A6C34878D82A}">
                    <a16:rowId xmlns:a16="http://schemas.microsoft.com/office/drawing/2014/main" val="614875133"/>
                  </a:ext>
                </a:extLst>
              </a:tr>
              <a:tr h="325748">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Ceptaris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Therapeutics</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Valchlor (mechloroethamine)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Lymphoma (oral)</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Mustard gas</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 (chemical warfare)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New indication + formulation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Actelion (2013)</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On approval</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250 million (acquisition)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extLst>
                  <a:ext uri="{0D108BD9-81ED-4DB2-BD59-A6C34878D82A}">
                    <a16:rowId xmlns:a16="http://schemas.microsoft.com/office/drawing/2014/main" val="1146738264"/>
                  </a:ext>
                </a:extLst>
              </a:tr>
              <a:tr h="368235">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Esteve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celecoxib+tramadol combination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Severe acute pain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US" sz="800" u="none" strike="noStrike" kern="1200" spc="0" baseline="0" dirty="0">
                          <a:solidFill>
                            <a:schemeClr val="tx1">
                              <a:lumMod val="65000"/>
                              <a:lumOff val="35000"/>
                            </a:schemeClr>
                          </a:solidFill>
                          <a:effectLst/>
                          <a:latin typeface="+mj-lt"/>
                        </a:rPr>
                        <a:t>Individually marketed for mild to moderate pain</a:t>
                      </a:r>
                      <a:endParaRPr lang="en-US"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US" sz="800" u="none" strike="noStrike" kern="1200" spc="0" baseline="0" dirty="0">
                          <a:solidFill>
                            <a:schemeClr val="tx1">
                              <a:lumMod val="65000"/>
                              <a:lumOff val="35000"/>
                            </a:schemeClr>
                          </a:solidFill>
                          <a:effectLst/>
                          <a:latin typeface="+mj-lt"/>
                        </a:rPr>
                        <a:t>New indication + new cocrystal form</a:t>
                      </a:r>
                      <a:endParaRPr lang="en-US"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Mundipharma (2015)</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Phase 2 complete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US" sz="800" u="none" strike="noStrike" kern="1200" spc="0" baseline="0" dirty="0">
                          <a:solidFill>
                            <a:schemeClr val="tx1">
                              <a:lumMod val="65000"/>
                              <a:lumOff val="35000"/>
                            </a:schemeClr>
                          </a:solidFill>
                          <a:effectLst/>
                          <a:latin typeface="+mj-lt"/>
                        </a:rPr>
                        <a:t>&gt;1 billion (second asset included)</a:t>
                      </a:r>
                      <a:endParaRPr lang="en-US"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extLst>
                  <a:ext uri="{0D108BD9-81ED-4DB2-BD59-A6C34878D82A}">
                    <a16:rowId xmlns:a16="http://schemas.microsoft.com/office/drawing/2014/main" val="1464942140"/>
                  </a:ext>
                </a:extLst>
              </a:tr>
              <a:tr h="388860">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New River</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Vyvanse (lisdexamfetamine dimesylate)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ADHD</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US" sz="800" u="none" strike="noStrike" kern="1200" spc="0" baseline="0" dirty="0">
                          <a:solidFill>
                            <a:schemeClr val="tx1">
                              <a:lumMod val="65000"/>
                              <a:lumOff val="35000"/>
                            </a:schemeClr>
                          </a:solidFill>
                          <a:effectLst/>
                          <a:latin typeface="+mj-lt"/>
                        </a:rPr>
                        <a:t>Originally marketed as mix of 4 amphetamine salts (Adderall)</a:t>
                      </a:r>
                      <a:endParaRPr lang="en-US"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New prodrug form</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Shire (2007)</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Phase III ongoing</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2.6 billion  (acquisition)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50</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extLst>
                  <a:ext uri="{0D108BD9-81ED-4DB2-BD59-A6C34878D82A}">
                    <a16:rowId xmlns:a16="http://schemas.microsoft.com/office/drawing/2014/main" val="2687359377"/>
                  </a:ext>
                </a:extLst>
              </a:tr>
              <a:tr h="357054">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Medivation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Dimebon (latepiridine)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Alzheimers</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Antihistamine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(Russia only)</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New indication,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new geography</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Pfizer (2008)</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Phase II</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725 million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225</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extLst>
                  <a:ext uri="{0D108BD9-81ED-4DB2-BD59-A6C34878D82A}">
                    <a16:rowId xmlns:a16="http://schemas.microsoft.com/office/drawing/2014/main" val="98528050"/>
                  </a:ext>
                </a:extLst>
              </a:tr>
              <a:tr h="388860">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Nektar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Therapeutics</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Movantik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(PEGylated naloxol)</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Opioid induced constipation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US" sz="800" u="none" strike="noStrike" kern="1200" spc="0" baseline="0" dirty="0">
                          <a:solidFill>
                            <a:schemeClr val="tx1">
                              <a:lumMod val="65000"/>
                              <a:lumOff val="35000"/>
                            </a:schemeClr>
                          </a:solidFill>
                          <a:effectLst/>
                          <a:latin typeface="+mj-lt"/>
                        </a:rPr>
                        <a:t>IV for opioid overdose (as parent drug naloxone)</a:t>
                      </a:r>
                      <a:endParaRPr lang="en-US"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Pegylated form </a:t>
                      </a:r>
                      <a:br>
                        <a:rPr lang="en-AU" sz="800" u="none" strike="noStrike" kern="1200" spc="0" baseline="0" dirty="0">
                          <a:solidFill>
                            <a:schemeClr val="tx1">
                              <a:lumMod val="65000"/>
                              <a:lumOff val="35000"/>
                            </a:schemeClr>
                          </a:solidFill>
                          <a:effectLst/>
                          <a:latin typeface="+mj-lt"/>
                        </a:rPr>
                      </a:br>
                      <a:r>
                        <a:rPr lang="en-AU" sz="800" u="none" strike="noStrike" kern="1200" spc="0" baseline="0" dirty="0">
                          <a:solidFill>
                            <a:schemeClr val="tx1">
                              <a:lumMod val="65000"/>
                              <a:lumOff val="35000"/>
                            </a:schemeClr>
                          </a:solidFill>
                          <a:effectLst/>
                          <a:latin typeface="+mj-lt"/>
                        </a:rPr>
                        <a:t>of drug</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AstraZeneca (2009)</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Phase II complete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735 million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125</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solidFill>
                      <a:schemeClr val="accent1">
                        <a:tint val="20000"/>
                        <a:alpha val="75000"/>
                      </a:schemeClr>
                    </a:solidFill>
                  </a:tcPr>
                </a:tc>
                <a:extLst>
                  <a:ext uri="{0D108BD9-81ED-4DB2-BD59-A6C34878D82A}">
                    <a16:rowId xmlns:a16="http://schemas.microsoft.com/office/drawing/2014/main" val="2986699230"/>
                  </a:ext>
                </a:extLst>
              </a:tr>
              <a:tr h="342891">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Novartis</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US" sz="800" u="none" strike="noStrike" kern="1200" spc="0" baseline="0" dirty="0">
                          <a:solidFill>
                            <a:schemeClr val="tx1">
                              <a:lumMod val="65000"/>
                              <a:lumOff val="35000"/>
                            </a:schemeClr>
                          </a:solidFill>
                          <a:effectLst/>
                          <a:latin typeface="+mj-lt"/>
                        </a:rPr>
                        <a:t>TOBI Podhaler and liquid (tobramycin)</a:t>
                      </a:r>
                      <a:endParaRPr lang="en-US"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Cystic Fibrosis (inhaled)</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Antibiotic (IV)</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New indication + route</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Mylan (2018)</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Marketed</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ctr" fontAlgn="ctr">
                        <a:lnSpc>
                          <a:spcPts val="860"/>
                        </a:lnSpc>
                      </a:pPr>
                      <a:r>
                        <a:rPr lang="en-AU" sz="800" u="none" strike="noStrike" kern="1200" spc="0" baseline="0" dirty="0">
                          <a:solidFill>
                            <a:schemeClr val="tx1">
                              <a:lumMod val="65000"/>
                              <a:lumOff val="35000"/>
                            </a:schemeClr>
                          </a:solidFill>
                          <a:effectLst/>
                          <a:latin typeface="+mj-lt"/>
                        </a:rPr>
                        <a:t>463 million</a:t>
                      </a: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tc>
                  <a:txBody>
                    <a:bodyPr/>
                    <a:lstStyle/>
                    <a:p>
                      <a:pPr algn="l" fontAlgn="b">
                        <a:lnSpc>
                          <a:spcPts val="860"/>
                        </a:lnSpc>
                      </a:pPr>
                      <a:endParaRPr lang="en-AU" sz="800" b="0" i="0" u="none" strike="noStrike" kern="1200" spc="0" baseline="0" dirty="0">
                        <a:solidFill>
                          <a:schemeClr val="tx1">
                            <a:lumMod val="65000"/>
                            <a:lumOff val="35000"/>
                          </a:schemeClr>
                        </a:solidFill>
                        <a:effectLst/>
                        <a:latin typeface="+mj-lt"/>
                      </a:endParaRPr>
                    </a:p>
                  </a:txBody>
                  <a:tcPr marL="36000" marR="36000" marT="72000" marB="0" anchor="ctr"/>
                </a:tc>
                <a:extLst>
                  <a:ext uri="{0D108BD9-81ED-4DB2-BD59-A6C34878D82A}">
                    <a16:rowId xmlns:a16="http://schemas.microsoft.com/office/drawing/2014/main" val="1397648544"/>
                  </a:ext>
                </a:extLst>
              </a:tr>
            </a:tbl>
          </a:graphicData>
        </a:graphic>
      </p:graphicFrame>
      <p:sp>
        <p:nvSpPr>
          <p:cNvPr id="5" name="Slide Number Placeholder 4">
            <a:extLst>
              <a:ext uri="{FF2B5EF4-FFF2-40B4-BE49-F238E27FC236}">
                <a16:creationId xmlns:a16="http://schemas.microsoft.com/office/drawing/2014/main" id="{C64ED7DA-1394-49F9-9BE1-76D013BE67B3}"/>
              </a:ext>
            </a:extLst>
          </p:cNvPr>
          <p:cNvSpPr>
            <a:spLocks noGrp="1"/>
          </p:cNvSpPr>
          <p:nvPr>
            <p:ph type="sldNum" sz="quarter" idx="10"/>
          </p:nvPr>
        </p:nvSpPr>
        <p:spPr/>
        <p:txBody>
          <a:bodyPr/>
          <a:lstStyle/>
          <a:p>
            <a:fld id="{76A38E77-7C03-F640-80E2-C5C8807B5640}" type="slidenum">
              <a:rPr lang="en-US" smtClean="0"/>
              <a:t>21</a:t>
            </a:fld>
            <a:endParaRPr lang="en-US" dirty="0"/>
          </a:p>
        </p:txBody>
      </p:sp>
    </p:spTree>
    <p:extLst>
      <p:ext uri="{BB962C8B-B14F-4D97-AF65-F5344CB8AC3E}">
        <p14:creationId xmlns:p14="http://schemas.microsoft.com/office/powerpoint/2010/main" val="56491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263" y="946107"/>
            <a:ext cx="8701763" cy="36325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3939BAA-D3DA-4479-ADBF-594A1B6493F0}"/>
              </a:ext>
            </a:extLst>
          </p:cNvPr>
          <p:cNvSpPr>
            <a:spLocks noGrp="1"/>
          </p:cNvSpPr>
          <p:nvPr>
            <p:ph type="title"/>
          </p:nvPr>
        </p:nvSpPr>
        <p:spPr>
          <a:xfrm>
            <a:off x="381000" y="381000"/>
            <a:ext cx="8229600" cy="471488"/>
          </a:xfrm>
        </p:spPr>
        <p:txBody>
          <a:bodyPr/>
          <a:lstStyle/>
          <a:p>
            <a:r>
              <a:rPr lang="en-AU" dirty="0"/>
              <a:t>Repurposing examples – products</a:t>
            </a:r>
          </a:p>
        </p:txBody>
      </p:sp>
      <p:graphicFrame>
        <p:nvGraphicFramePr>
          <p:cNvPr id="5" name="Table 4">
            <a:extLst>
              <a:ext uri="{FF2B5EF4-FFF2-40B4-BE49-F238E27FC236}">
                <a16:creationId xmlns:a16="http://schemas.microsoft.com/office/drawing/2014/main" id="{A475E926-9558-44A2-9293-B002609600EB}"/>
              </a:ext>
            </a:extLst>
          </p:cNvPr>
          <p:cNvGraphicFramePr>
            <a:graphicFrameLocks noGrp="1"/>
          </p:cNvGraphicFramePr>
          <p:nvPr>
            <p:extLst>
              <p:ext uri="{D42A27DB-BD31-4B8C-83A1-F6EECF244321}">
                <p14:modId xmlns:p14="http://schemas.microsoft.com/office/powerpoint/2010/main" val="3701434221"/>
              </p:ext>
            </p:extLst>
          </p:nvPr>
        </p:nvGraphicFramePr>
        <p:xfrm>
          <a:off x="380998" y="950828"/>
          <a:ext cx="8405747" cy="3612151"/>
        </p:xfrm>
        <a:graphic>
          <a:graphicData uri="http://schemas.openxmlformats.org/drawingml/2006/table">
            <a:tbl>
              <a:tblPr>
                <a:tableStyleId>{5C22544A-7EE6-4342-B048-85BDC9FD1C3A}</a:tableStyleId>
              </a:tblPr>
              <a:tblGrid>
                <a:gridCol w="1200821">
                  <a:extLst>
                    <a:ext uri="{9D8B030D-6E8A-4147-A177-3AD203B41FA5}">
                      <a16:colId xmlns:a16="http://schemas.microsoft.com/office/drawing/2014/main" val="4141101522"/>
                    </a:ext>
                  </a:extLst>
                </a:gridCol>
                <a:gridCol w="1161263">
                  <a:extLst>
                    <a:ext uri="{9D8B030D-6E8A-4147-A177-3AD203B41FA5}">
                      <a16:colId xmlns:a16="http://schemas.microsoft.com/office/drawing/2014/main" val="4207618712"/>
                    </a:ext>
                  </a:extLst>
                </a:gridCol>
                <a:gridCol w="1255869">
                  <a:extLst>
                    <a:ext uri="{9D8B030D-6E8A-4147-A177-3AD203B41FA5}">
                      <a16:colId xmlns:a16="http://schemas.microsoft.com/office/drawing/2014/main" val="2645262019"/>
                    </a:ext>
                  </a:extLst>
                </a:gridCol>
                <a:gridCol w="1185331">
                  <a:extLst>
                    <a:ext uri="{9D8B030D-6E8A-4147-A177-3AD203B41FA5}">
                      <a16:colId xmlns:a16="http://schemas.microsoft.com/office/drawing/2014/main" val="2596574334"/>
                    </a:ext>
                  </a:extLst>
                </a:gridCol>
                <a:gridCol w="1200821">
                  <a:extLst>
                    <a:ext uri="{9D8B030D-6E8A-4147-A177-3AD203B41FA5}">
                      <a16:colId xmlns:a16="http://schemas.microsoft.com/office/drawing/2014/main" val="2544034030"/>
                    </a:ext>
                  </a:extLst>
                </a:gridCol>
                <a:gridCol w="1200821">
                  <a:extLst>
                    <a:ext uri="{9D8B030D-6E8A-4147-A177-3AD203B41FA5}">
                      <a16:colId xmlns:a16="http://schemas.microsoft.com/office/drawing/2014/main" val="81710060"/>
                    </a:ext>
                  </a:extLst>
                </a:gridCol>
                <a:gridCol w="1200821">
                  <a:extLst>
                    <a:ext uri="{9D8B030D-6E8A-4147-A177-3AD203B41FA5}">
                      <a16:colId xmlns:a16="http://schemas.microsoft.com/office/drawing/2014/main" val="1446814568"/>
                    </a:ext>
                  </a:extLst>
                </a:gridCol>
              </a:tblGrid>
              <a:tr h="441464">
                <a:tc>
                  <a:txBody>
                    <a:bodyPr/>
                    <a:lstStyle/>
                    <a:p>
                      <a:pPr algn="ctr" fontAlgn="ctr"/>
                      <a:r>
                        <a:rPr lang="en-AU" sz="800" u="none" strike="noStrike" baseline="0" dirty="0">
                          <a:solidFill>
                            <a:srgbClr val="FFFFFF"/>
                          </a:solidFill>
                          <a:effectLst/>
                          <a:latin typeface="+mj-lt"/>
                        </a:rPr>
                        <a:t>Company</a:t>
                      </a:r>
                      <a:endParaRPr lang="en-AU" sz="800" b="1" i="0" u="none" strike="noStrike" baseline="0" dirty="0">
                        <a:solidFill>
                          <a:srgbClr val="FFFFFF"/>
                        </a:solidFill>
                        <a:effectLst/>
                        <a:latin typeface="+mj-lt"/>
                      </a:endParaRPr>
                    </a:p>
                  </a:txBody>
                  <a:tcPr marL="36000" marR="0" marT="72000" marB="0" anchor="ctr">
                    <a:solidFill>
                      <a:srgbClr val="00A1BC"/>
                    </a:solidFill>
                  </a:tcPr>
                </a:tc>
                <a:tc>
                  <a:txBody>
                    <a:bodyPr/>
                    <a:lstStyle/>
                    <a:p>
                      <a:pPr algn="ctr" fontAlgn="ctr"/>
                      <a:r>
                        <a:rPr lang="en-AU" sz="800" u="none" strike="noStrike" baseline="0" dirty="0">
                          <a:solidFill>
                            <a:srgbClr val="FFFFFF"/>
                          </a:solidFill>
                          <a:effectLst/>
                          <a:latin typeface="+mj-lt"/>
                        </a:rPr>
                        <a:t>Drug</a:t>
                      </a:r>
                      <a:endParaRPr lang="en-AU" sz="800" b="1" i="0" u="none" strike="noStrike" baseline="0" dirty="0">
                        <a:solidFill>
                          <a:srgbClr val="FFFFFF"/>
                        </a:solidFill>
                        <a:effectLst/>
                        <a:latin typeface="+mj-lt"/>
                      </a:endParaRPr>
                    </a:p>
                  </a:txBody>
                  <a:tcPr marL="36000" marR="0" marT="72000" marB="0" anchor="ctr">
                    <a:solidFill>
                      <a:srgbClr val="00A1BC"/>
                    </a:solidFill>
                  </a:tcPr>
                </a:tc>
                <a:tc>
                  <a:txBody>
                    <a:bodyPr/>
                    <a:lstStyle/>
                    <a:p>
                      <a:pPr algn="ctr" fontAlgn="ctr"/>
                      <a:r>
                        <a:rPr lang="en-AU" sz="800" u="none" strike="noStrike" baseline="0" dirty="0">
                          <a:solidFill>
                            <a:srgbClr val="FFFFFF"/>
                          </a:solidFill>
                          <a:effectLst/>
                          <a:latin typeface="+mj-lt"/>
                        </a:rPr>
                        <a:t>Repurposed indication</a:t>
                      </a:r>
                      <a:endParaRPr lang="en-AU" sz="800" b="1" i="0" u="none" strike="noStrike" baseline="0" dirty="0">
                        <a:solidFill>
                          <a:srgbClr val="FFFFFF"/>
                        </a:solidFill>
                        <a:effectLst/>
                        <a:latin typeface="+mj-lt"/>
                      </a:endParaRPr>
                    </a:p>
                  </a:txBody>
                  <a:tcPr marL="36000" marR="0" marT="72000" marB="0" anchor="ctr">
                    <a:solidFill>
                      <a:srgbClr val="00A1BC"/>
                    </a:solidFill>
                  </a:tcPr>
                </a:tc>
                <a:tc>
                  <a:txBody>
                    <a:bodyPr/>
                    <a:lstStyle/>
                    <a:p>
                      <a:pPr algn="ctr" fontAlgn="ctr"/>
                      <a:r>
                        <a:rPr lang="en-AU" sz="800" u="none" strike="noStrike" baseline="0" dirty="0">
                          <a:solidFill>
                            <a:srgbClr val="FFFFFF"/>
                          </a:solidFill>
                          <a:effectLst/>
                          <a:latin typeface="+mj-lt"/>
                        </a:rPr>
                        <a:t>Original indication</a:t>
                      </a:r>
                      <a:endParaRPr lang="en-AU" sz="800" b="1" i="0" u="none" strike="noStrike" baseline="0" dirty="0">
                        <a:solidFill>
                          <a:srgbClr val="FFFFFF"/>
                        </a:solidFill>
                        <a:effectLst/>
                        <a:latin typeface="+mj-lt"/>
                      </a:endParaRPr>
                    </a:p>
                  </a:txBody>
                  <a:tcPr marL="36000" marR="0" marT="72000" marB="0" anchor="ctr">
                    <a:solidFill>
                      <a:srgbClr val="00A1BC"/>
                    </a:solidFill>
                  </a:tcPr>
                </a:tc>
                <a:tc>
                  <a:txBody>
                    <a:bodyPr/>
                    <a:lstStyle/>
                    <a:p>
                      <a:pPr algn="ctr" fontAlgn="ctr"/>
                      <a:r>
                        <a:rPr lang="en-AU" sz="800" u="none" strike="noStrike" baseline="0" dirty="0">
                          <a:solidFill>
                            <a:srgbClr val="FFFFFF"/>
                          </a:solidFill>
                          <a:effectLst/>
                          <a:latin typeface="+mj-lt"/>
                        </a:rPr>
                        <a:t>Product differentiation</a:t>
                      </a:r>
                      <a:endParaRPr lang="en-AU" sz="800" b="1" i="0" u="none" strike="noStrike" baseline="0" dirty="0">
                        <a:solidFill>
                          <a:srgbClr val="FFFFFF"/>
                        </a:solidFill>
                        <a:effectLst/>
                        <a:latin typeface="+mj-lt"/>
                      </a:endParaRPr>
                    </a:p>
                  </a:txBody>
                  <a:tcPr marL="36000" marR="0" marT="72000" marB="0" anchor="ctr">
                    <a:solidFill>
                      <a:srgbClr val="00A1BC"/>
                    </a:solidFill>
                  </a:tcPr>
                </a:tc>
                <a:tc>
                  <a:txBody>
                    <a:bodyPr/>
                    <a:lstStyle/>
                    <a:p>
                      <a:pPr algn="ctr" fontAlgn="ctr"/>
                      <a:r>
                        <a:rPr lang="en-AU" sz="800" u="none" strike="noStrike" baseline="0" dirty="0">
                          <a:solidFill>
                            <a:srgbClr val="FFFFFF"/>
                          </a:solidFill>
                          <a:effectLst/>
                          <a:latin typeface="+mj-lt"/>
                        </a:rPr>
                        <a:t>Annual revenues (USD)</a:t>
                      </a:r>
                      <a:endParaRPr lang="en-AU" sz="800" b="1" i="0" u="none" strike="noStrike" baseline="0" dirty="0">
                        <a:solidFill>
                          <a:srgbClr val="FFFFFF"/>
                        </a:solidFill>
                        <a:effectLst/>
                        <a:latin typeface="+mj-lt"/>
                      </a:endParaRPr>
                    </a:p>
                  </a:txBody>
                  <a:tcPr marL="36000" marR="0" marT="72000" marB="0" anchor="ctr">
                    <a:solidFill>
                      <a:srgbClr val="00A1BC"/>
                    </a:solidFill>
                  </a:tcPr>
                </a:tc>
                <a:tc>
                  <a:txBody>
                    <a:bodyPr/>
                    <a:lstStyle/>
                    <a:p>
                      <a:pPr algn="ctr" fontAlgn="ctr"/>
                      <a:r>
                        <a:rPr lang="en-AU" sz="800" u="none" strike="noStrike" baseline="0" dirty="0">
                          <a:solidFill>
                            <a:srgbClr val="FFFFFF"/>
                          </a:solidFill>
                          <a:effectLst/>
                          <a:latin typeface="+mj-lt"/>
                        </a:rPr>
                        <a:t>Notes</a:t>
                      </a:r>
                      <a:endParaRPr lang="en-AU" sz="800" b="1" i="0" u="none" strike="noStrike" baseline="0" dirty="0">
                        <a:solidFill>
                          <a:srgbClr val="FFFFFF"/>
                        </a:solidFill>
                        <a:effectLst/>
                        <a:latin typeface="+mj-lt"/>
                      </a:endParaRPr>
                    </a:p>
                  </a:txBody>
                  <a:tcPr marL="36000" marR="0" marT="72000" marB="0" anchor="ctr">
                    <a:solidFill>
                      <a:srgbClr val="00A1BC"/>
                    </a:solidFill>
                  </a:tcPr>
                </a:tc>
                <a:extLst>
                  <a:ext uri="{0D108BD9-81ED-4DB2-BD59-A6C34878D82A}">
                    <a16:rowId xmlns:a16="http://schemas.microsoft.com/office/drawing/2014/main" val="3899976404"/>
                  </a:ext>
                </a:extLst>
              </a:tr>
              <a:tr h="441464">
                <a:tc>
                  <a:txBody>
                    <a:bodyPr/>
                    <a:lstStyle/>
                    <a:p>
                      <a:pPr algn="ctr" fontAlgn="ctr"/>
                      <a:r>
                        <a:rPr lang="en-AU" sz="800" u="none" strike="noStrike" baseline="0" dirty="0">
                          <a:solidFill>
                            <a:schemeClr val="tx1">
                              <a:lumMod val="65000"/>
                              <a:lumOff val="35000"/>
                            </a:schemeClr>
                          </a:solidFill>
                          <a:effectLst/>
                          <a:latin typeface="+mj-lt"/>
                        </a:rPr>
                        <a:t>Biogen</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Tecfidera (dimethylfumarate)</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Multiple Sclerosis</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Psoriasis (topical)</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New route (oral)</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4.43 billion (2019)</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endParaRPr lang="en-AU" sz="800" b="0" i="0" u="none" strike="noStrike" baseline="0" dirty="0">
                        <a:solidFill>
                          <a:schemeClr val="tx1">
                            <a:lumMod val="65000"/>
                            <a:lumOff val="35000"/>
                          </a:schemeClr>
                        </a:solidFill>
                        <a:effectLst/>
                        <a:latin typeface="+mj-lt"/>
                      </a:endParaRPr>
                    </a:p>
                  </a:txBody>
                  <a:tcPr marL="36000" marR="0" marT="72000" marB="0" anchor="ctr"/>
                </a:tc>
                <a:extLst>
                  <a:ext uri="{0D108BD9-81ED-4DB2-BD59-A6C34878D82A}">
                    <a16:rowId xmlns:a16="http://schemas.microsoft.com/office/drawing/2014/main" val="1914353645"/>
                  </a:ext>
                </a:extLst>
              </a:tr>
              <a:tr h="441464">
                <a:tc>
                  <a:txBody>
                    <a:bodyPr/>
                    <a:lstStyle/>
                    <a:p>
                      <a:pPr algn="ctr" fontAlgn="ctr"/>
                      <a:r>
                        <a:rPr lang="en-AU" sz="800" u="none" strike="noStrike" baseline="0" dirty="0">
                          <a:solidFill>
                            <a:schemeClr val="tx1">
                              <a:lumMod val="65000"/>
                              <a:lumOff val="35000"/>
                            </a:schemeClr>
                          </a:solidFill>
                          <a:effectLst/>
                          <a:latin typeface="+mj-lt"/>
                        </a:rPr>
                        <a:t>Acacia</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Barhemsys (amisulpride)</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marL="0" algn="ctr" defTabSz="457200" rtl="0" eaLnBrk="1" fontAlgn="ctr" latinLnBrk="0" hangingPunct="1"/>
                      <a:r>
                        <a:rPr lang="en-AU" sz="800" u="none" strike="noStrike" kern="1200" baseline="0" dirty="0">
                          <a:solidFill>
                            <a:schemeClr val="tx1">
                              <a:lumMod val="65000"/>
                              <a:lumOff val="35000"/>
                            </a:schemeClr>
                          </a:solidFill>
                          <a:effectLst/>
                          <a:latin typeface="+mj-lt"/>
                          <a:ea typeface="+mn-ea"/>
                          <a:cs typeface="+mn-cs"/>
                        </a:rPr>
                        <a:t>Post operative nausea and vomiting</a:t>
                      </a: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Schizophrenia (oral)</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New route (IV)</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400 million (predicted)</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extLst>
                  <a:ext uri="{0D108BD9-81ED-4DB2-BD59-A6C34878D82A}">
                    <a16:rowId xmlns:a16="http://schemas.microsoft.com/office/drawing/2014/main" val="1890022745"/>
                  </a:ext>
                </a:extLst>
              </a:tr>
              <a:tr h="441464">
                <a:tc>
                  <a:txBody>
                    <a:bodyPr/>
                    <a:lstStyle/>
                    <a:p>
                      <a:pPr algn="ctr" fontAlgn="ctr"/>
                      <a:r>
                        <a:rPr lang="en-AU" sz="800" u="none" strike="noStrike" baseline="0" dirty="0">
                          <a:solidFill>
                            <a:schemeClr val="tx1">
                              <a:lumMod val="65000"/>
                              <a:lumOff val="35000"/>
                            </a:schemeClr>
                          </a:solidFill>
                          <a:effectLst/>
                          <a:latin typeface="+mj-lt"/>
                        </a:rPr>
                        <a:t>Allergan</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Latisse (bimatroprost)</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Hypotrichosis (eyelash growth)</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Glaucoma</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New indication</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200 million (at peak)</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US" sz="800" u="none" strike="noStrike" baseline="0" dirty="0">
                          <a:solidFill>
                            <a:schemeClr val="tx1">
                              <a:lumMod val="65000"/>
                              <a:lumOff val="35000"/>
                            </a:schemeClr>
                          </a:solidFill>
                          <a:effectLst/>
                          <a:latin typeface="+mj-lt"/>
                        </a:rPr>
                        <a:t>Same route as original (eyedrops)</a:t>
                      </a:r>
                      <a:endParaRPr lang="en-US" sz="800" b="0" i="0" u="none" strike="noStrike" baseline="0" dirty="0">
                        <a:solidFill>
                          <a:schemeClr val="tx1">
                            <a:lumMod val="65000"/>
                            <a:lumOff val="35000"/>
                          </a:schemeClr>
                        </a:solidFill>
                        <a:effectLst/>
                        <a:latin typeface="+mj-lt"/>
                      </a:endParaRPr>
                    </a:p>
                  </a:txBody>
                  <a:tcPr marL="36000" marR="0" marT="72000" marB="0" anchor="ctr"/>
                </a:tc>
                <a:extLst>
                  <a:ext uri="{0D108BD9-81ED-4DB2-BD59-A6C34878D82A}">
                    <a16:rowId xmlns:a16="http://schemas.microsoft.com/office/drawing/2014/main" val="2350127360"/>
                  </a:ext>
                </a:extLst>
              </a:tr>
              <a:tr h="521903">
                <a:tc>
                  <a:txBody>
                    <a:bodyPr/>
                    <a:lstStyle/>
                    <a:p>
                      <a:pPr algn="ctr" fontAlgn="ctr"/>
                      <a:r>
                        <a:rPr lang="en-AU" sz="800" u="none" strike="noStrike" baseline="0" dirty="0">
                          <a:solidFill>
                            <a:schemeClr val="tx1">
                              <a:lumMod val="65000"/>
                              <a:lumOff val="35000"/>
                            </a:schemeClr>
                          </a:solidFill>
                          <a:effectLst/>
                          <a:latin typeface="+mj-lt"/>
                        </a:rPr>
                        <a:t>Allergan</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Botox </a:t>
                      </a:r>
                      <a:r>
                        <a:rPr lang="en-AU" sz="800" u="none" strike="noStrike" kern="1200" baseline="0" dirty="0">
                          <a:solidFill>
                            <a:schemeClr val="tx1">
                              <a:lumMod val="65000"/>
                              <a:lumOff val="35000"/>
                            </a:schemeClr>
                          </a:solidFill>
                          <a:effectLst/>
                          <a:latin typeface="+mj-lt"/>
                          <a:ea typeface="+mn-ea"/>
                          <a:cs typeface="+mn-cs"/>
                        </a:rPr>
                        <a:t>(onabotulinumtoxinA)</a:t>
                      </a: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Wrinkles, chronic migraine, urinary incontinence, hyperhidrosis </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Strabismus</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New indication</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3.79 billion (2019)</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US" sz="800" u="none" strike="noStrike" baseline="0" dirty="0">
                          <a:solidFill>
                            <a:schemeClr val="tx1">
                              <a:lumMod val="65000"/>
                              <a:lumOff val="35000"/>
                            </a:schemeClr>
                          </a:solidFill>
                          <a:effectLst/>
                          <a:latin typeface="+mj-lt"/>
                        </a:rPr>
                        <a:t>Acquired from originator </a:t>
                      </a:r>
                      <a:br>
                        <a:rPr lang="en-US" sz="800" u="none" strike="noStrike" baseline="0" dirty="0">
                          <a:solidFill>
                            <a:schemeClr val="tx1">
                              <a:lumMod val="65000"/>
                              <a:lumOff val="35000"/>
                            </a:schemeClr>
                          </a:solidFill>
                          <a:effectLst/>
                          <a:latin typeface="+mj-lt"/>
                        </a:rPr>
                      </a:br>
                      <a:r>
                        <a:rPr lang="en-US" sz="800" u="none" strike="noStrike" baseline="0" dirty="0">
                          <a:solidFill>
                            <a:schemeClr val="tx1">
                              <a:lumMod val="65000"/>
                              <a:lumOff val="35000"/>
                            </a:schemeClr>
                          </a:solidFill>
                          <a:effectLst/>
                          <a:latin typeface="+mj-lt"/>
                        </a:rPr>
                        <a:t>for $9million</a:t>
                      </a:r>
                      <a:endParaRPr lang="en-US"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extLst>
                  <a:ext uri="{0D108BD9-81ED-4DB2-BD59-A6C34878D82A}">
                    <a16:rowId xmlns:a16="http://schemas.microsoft.com/office/drawing/2014/main" val="3595415198"/>
                  </a:ext>
                </a:extLst>
              </a:tr>
              <a:tr h="441464">
                <a:tc>
                  <a:txBody>
                    <a:bodyPr/>
                    <a:lstStyle/>
                    <a:p>
                      <a:pPr algn="ctr" fontAlgn="ctr"/>
                      <a:r>
                        <a:rPr lang="en-AU" sz="800" u="none" strike="noStrike" baseline="0" dirty="0">
                          <a:solidFill>
                            <a:schemeClr val="tx1">
                              <a:lumMod val="65000"/>
                              <a:lumOff val="35000"/>
                            </a:schemeClr>
                          </a:solidFill>
                          <a:effectLst/>
                          <a:latin typeface="+mj-lt"/>
                        </a:rPr>
                        <a:t>Celgene</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Thalidomide</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Oncology</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Morning sickness</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New indication</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r>
                        <a:rPr lang="en-AU" sz="800" u="none" strike="noStrike" baseline="0" dirty="0">
                          <a:solidFill>
                            <a:schemeClr val="tx1">
                              <a:lumMod val="65000"/>
                              <a:lumOff val="35000"/>
                            </a:schemeClr>
                          </a:solidFill>
                          <a:effectLst/>
                          <a:latin typeface="+mj-lt"/>
                        </a:rPr>
                        <a:t>500 million (at peak)</a:t>
                      </a:r>
                      <a:endParaRPr lang="en-AU" sz="800" b="0" i="0" u="none" strike="noStrike" baseline="0" dirty="0">
                        <a:solidFill>
                          <a:schemeClr val="tx1">
                            <a:lumMod val="65000"/>
                            <a:lumOff val="35000"/>
                          </a:schemeClr>
                        </a:solidFill>
                        <a:effectLst/>
                        <a:latin typeface="+mj-lt"/>
                      </a:endParaRPr>
                    </a:p>
                  </a:txBody>
                  <a:tcPr marL="36000" marR="0" marT="72000" marB="0" anchor="ctr"/>
                </a:tc>
                <a:tc>
                  <a:txBody>
                    <a:bodyPr/>
                    <a:lstStyle/>
                    <a:p>
                      <a:pPr algn="ctr" fontAlgn="ctr"/>
                      <a:endParaRPr lang="en-AU" sz="800" b="0" i="0" u="none" strike="noStrike" baseline="0" dirty="0">
                        <a:solidFill>
                          <a:schemeClr val="tx1">
                            <a:lumMod val="65000"/>
                            <a:lumOff val="35000"/>
                          </a:schemeClr>
                        </a:solidFill>
                        <a:effectLst/>
                        <a:latin typeface="+mj-lt"/>
                      </a:endParaRPr>
                    </a:p>
                  </a:txBody>
                  <a:tcPr marL="36000" marR="0" marT="72000" marB="0" anchor="ctr"/>
                </a:tc>
                <a:extLst>
                  <a:ext uri="{0D108BD9-81ED-4DB2-BD59-A6C34878D82A}">
                    <a16:rowId xmlns:a16="http://schemas.microsoft.com/office/drawing/2014/main" val="3595658329"/>
                  </a:ext>
                </a:extLst>
              </a:tr>
              <a:tr h="441464">
                <a:tc>
                  <a:txBody>
                    <a:bodyPr/>
                    <a:lstStyle/>
                    <a:p>
                      <a:pPr algn="ctr" fontAlgn="ctr"/>
                      <a:r>
                        <a:rPr lang="en-AU" sz="800" u="none" strike="noStrike" baseline="0" dirty="0">
                          <a:solidFill>
                            <a:schemeClr val="tx1">
                              <a:lumMod val="65000"/>
                              <a:lumOff val="35000"/>
                            </a:schemeClr>
                          </a:solidFill>
                          <a:effectLst/>
                          <a:latin typeface="+mj-lt"/>
                        </a:rPr>
                        <a:t>Teva</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Austedo (deutetrabenazine)</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Huntington’s disease</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Excessive movement disorders (tetrabenazine)</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US" sz="800" u="none" strike="noStrike" baseline="0" dirty="0">
                          <a:solidFill>
                            <a:schemeClr val="tx1">
                              <a:lumMod val="65000"/>
                              <a:lumOff val="35000"/>
                            </a:schemeClr>
                          </a:solidFill>
                          <a:effectLst/>
                          <a:latin typeface="+mj-lt"/>
                        </a:rPr>
                        <a:t>New indication using deuterated form</a:t>
                      </a:r>
                      <a:endParaRPr lang="en-US"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ctr" fontAlgn="ctr"/>
                      <a:r>
                        <a:rPr lang="en-AU" sz="800" u="none" strike="noStrike" baseline="0" dirty="0">
                          <a:solidFill>
                            <a:schemeClr val="tx1">
                              <a:lumMod val="65000"/>
                              <a:lumOff val="35000"/>
                            </a:schemeClr>
                          </a:solidFill>
                          <a:effectLst/>
                          <a:latin typeface="+mj-lt"/>
                        </a:rPr>
                        <a:t>412 million (2019)</a:t>
                      </a:r>
                      <a:endParaRPr lang="en-AU" sz="800" b="0" i="0" u="none" strike="noStrike" baseline="0" dirty="0">
                        <a:solidFill>
                          <a:schemeClr val="tx1">
                            <a:lumMod val="65000"/>
                            <a:lumOff val="35000"/>
                          </a:schemeClr>
                        </a:solidFill>
                        <a:effectLst/>
                        <a:latin typeface="+mj-lt"/>
                      </a:endParaRPr>
                    </a:p>
                  </a:txBody>
                  <a:tcPr marL="36000" marR="0" marT="72000" marB="0" anchor="ctr">
                    <a:solidFill>
                      <a:schemeClr val="accent1">
                        <a:tint val="20000"/>
                        <a:alpha val="75000"/>
                      </a:schemeClr>
                    </a:solidFill>
                  </a:tcPr>
                </a:tc>
                <a:tc>
                  <a:txBody>
                    <a:bodyPr/>
                    <a:lstStyle/>
                    <a:p>
                      <a:pPr algn="l" fontAlgn="b"/>
                      <a:endParaRPr lang="en-AU" sz="800" b="0" i="0" u="none" strike="noStrike" baseline="0" dirty="0">
                        <a:solidFill>
                          <a:schemeClr val="tx1">
                            <a:lumMod val="65000"/>
                            <a:lumOff val="35000"/>
                          </a:schemeClr>
                        </a:solidFill>
                        <a:effectLst/>
                        <a:latin typeface="+mj-lt"/>
                      </a:endParaRPr>
                    </a:p>
                  </a:txBody>
                  <a:tcPr marL="36000" marR="0" marT="72000" marB="0" anchor="b">
                    <a:solidFill>
                      <a:schemeClr val="accent1">
                        <a:tint val="20000"/>
                        <a:alpha val="75000"/>
                      </a:schemeClr>
                    </a:solidFill>
                  </a:tcPr>
                </a:tc>
                <a:extLst>
                  <a:ext uri="{0D108BD9-81ED-4DB2-BD59-A6C34878D82A}">
                    <a16:rowId xmlns:a16="http://schemas.microsoft.com/office/drawing/2014/main" val="1702721929"/>
                  </a:ext>
                </a:extLst>
              </a:tr>
              <a:tr h="441464">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AU" sz="800" u="none" strike="noStrike" kern="1200" baseline="0" dirty="0">
                          <a:solidFill>
                            <a:schemeClr val="tx1">
                              <a:lumMod val="65000"/>
                              <a:lumOff val="35000"/>
                            </a:schemeClr>
                          </a:solidFill>
                          <a:effectLst/>
                          <a:latin typeface="+mj-lt"/>
                          <a:ea typeface="+mn-ea"/>
                          <a:cs typeface="+mn-cs"/>
                        </a:rPr>
                        <a:t>Lundbeck /  Allergan</a:t>
                      </a:r>
                    </a:p>
                  </a:txBody>
                  <a:tcPr marL="36000" marR="0" marT="7200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AU" sz="800" b="0" i="0" u="none" strike="noStrike" baseline="0" dirty="0">
                          <a:solidFill>
                            <a:schemeClr val="tx1">
                              <a:lumMod val="65000"/>
                              <a:lumOff val="35000"/>
                            </a:schemeClr>
                          </a:solidFill>
                          <a:effectLst/>
                          <a:latin typeface="+mj-lt"/>
                        </a:rPr>
                        <a:t>Ebixa / Namenda</a:t>
                      </a:r>
                    </a:p>
                    <a:p>
                      <a:pPr algn="ctr" fontAlgn="ctr"/>
                      <a:r>
                        <a:rPr lang="en-AU" sz="800" b="0" i="0" u="none" strike="noStrike" baseline="0" dirty="0">
                          <a:solidFill>
                            <a:schemeClr val="tx1">
                              <a:lumMod val="65000"/>
                              <a:lumOff val="35000"/>
                            </a:schemeClr>
                          </a:solidFill>
                          <a:effectLst/>
                          <a:latin typeface="+mj-lt"/>
                        </a:rPr>
                        <a:t>(memantine)</a:t>
                      </a:r>
                    </a:p>
                  </a:txBody>
                  <a:tcPr marL="36000" marR="0" marT="72000" marB="0" anchor="ctr"/>
                </a:tc>
                <a:tc>
                  <a:txBody>
                    <a:bodyPr/>
                    <a:lstStyle/>
                    <a:p>
                      <a:pPr algn="ctr" fontAlgn="ctr"/>
                      <a:r>
                        <a:rPr lang="en-AU" sz="800" b="0" i="0" u="none" strike="noStrike" baseline="0" dirty="0">
                          <a:solidFill>
                            <a:schemeClr val="tx1">
                              <a:lumMod val="65000"/>
                              <a:lumOff val="35000"/>
                            </a:schemeClr>
                          </a:solidFill>
                          <a:effectLst/>
                          <a:latin typeface="+mj-lt"/>
                        </a:rPr>
                        <a:t>Alzheimer’s disease</a:t>
                      </a:r>
                    </a:p>
                  </a:txBody>
                  <a:tcPr marL="36000" marR="0" marT="72000" marB="0" anchor="ctr"/>
                </a:tc>
                <a:tc>
                  <a:txBody>
                    <a:bodyPr/>
                    <a:lstStyle/>
                    <a:p>
                      <a:pPr algn="ctr" fontAlgn="ctr"/>
                      <a:r>
                        <a:rPr lang="en-AU" sz="800" b="0" i="0" u="none" strike="noStrike" baseline="0" dirty="0">
                          <a:solidFill>
                            <a:schemeClr val="tx1">
                              <a:lumMod val="65000"/>
                              <a:lumOff val="35000"/>
                            </a:schemeClr>
                          </a:solidFill>
                          <a:effectLst/>
                          <a:latin typeface="+mj-lt"/>
                        </a:rPr>
                        <a:t>Muscle relaxant</a:t>
                      </a:r>
                    </a:p>
                  </a:txBody>
                  <a:tcPr marL="36000" marR="0" marT="72000" marB="0" anchor="ctr"/>
                </a:tc>
                <a:tc>
                  <a:txBody>
                    <a:bodyPr/>
                    <a:lstStyle/>
                    <a:p>
                      <a:pPr algn="ctr" fontAlgn="ctr"/>
                      <a:r>
                        <a:rPr lang="en-US" sz="800" b="0" i="0" u="none" strike="noStrike" baseline="0" dirty="0">
                          <a:solidFill>
                            <a:schemeClr val="tx1">
                              <a:lumMod val="65000"/>
                              <a:lumOff val="35000"/>
                            </a:schemeClr>
                          </a:solidFill>
                          <a:effectLst/>
                          <a:latin typeface="+mj-lt"/>
                        </a:rPr>
                        <a:t>New indication</a:t>
                      </a:r>
                    </a:p>
                  </a:txBody>
                  <a:tcPr marL="36000" marR="0" marT="72000" marB="0" anchor="ctr"/>
                </a:tc>
                <a:tc>
                  <a:txBody>
                    <a:bodyPr/>
                    <a:lstStyle/>
                    <a:p>
                      <a:pPr algn="ctr" fontAlgn="ctr"/>
                      <a:r>
                        <a:rPr lang="en-AU" sz="800" b="0" i="0" u="none" strike="noStrike" baseline="0" dirty="0">
                          <a:solidFill>
                            <a:schemeClr val="tx1">
                              <a:lumMod val="65000"/>
                              <a:lumOff val="35000"/>
                            </a:schemeClr>
                          </a:solidFill>
                          <a:effectLst/>
                          <a:latin typeface="+mj-lt"/>
                        </a:rPr>
                        <a:t>EU 0.34 million</a:t>
                      </a:r>
                    </a:p>
                    <a:p>
                      <a:pPr algn="ctr" fontAlgn="ctr"/>
                      <a:r>
                        <a:rPr lang="en-AU" sz="800" b="0" i="0" u="none" strike="noStrike" baseline="0" dirty="0">
                          <a:solidFill>
                            <a:schemeClr val="tx1">
                              <a:lumMod val="65000"/>
                              <a:lumOff val="35000"/>
                            </a:schemeClr>
                          </a:solidFill>
                          <a:effectLst/>
                          <a:latin typeface="+mj-lt"/>
                        </a:rPr>
                        <a:t>US 1.52 billion</a:t>
                      </a:r>
                    </a:p>
                  </a:txBody>
                  <a:tcPr marL="36000" marR="0" marT="72000" marB="0" anchor="ctr"/>
                </a:tc>
                <a:tc>
                  <a:txBody>
                    <a:bodyPr/>
                    <a:lstStyle/>
                    <a:p>
                      <a:pPr algn="l" fontAlgn="b"/>
                      <a:endParaRPr lang="en-AU" sz="800" b="0" i="0" u="none" strike="noStrike" baseline="0" dirty="0">
                        <a:solidFill>
                          <a:schemeClr val="tx1">
                            <a:lumMod val="65000"/>
                            <a:lumOff val="35000"/>
                          </a:schemeClr>
                        </a:solidFill>
                        <a:effectLst/>
                        <a:latin typeface="+mj-lt"/>
                      </a:endParaRPr>
                    </a:p>
                  </a:txBody>
                  <a:tcPr marL="36000" marR="0" marT="72000" marB="0" anchor="b"/>
                </a:tc>
                <a:extLst>
                  <a:ext uri="{0D108BD9-81ED-4DB2-BD59-A6C34878D82A}">
                    <a16:rowId xmlns:a16="http://schemas.microsoft.com/office/drawing/2014/main" val="961062175"/>
                  </a:ext>
                </a:extLst>
              </a:tr>
            </a:tbl>
          </a:graphicData>
        </a:graphic>
      </p:graphicFrame>
      <p:sp>
        <p:nvSpPr>
          <p:cNvPr id="2" name="Slide Number Placeholder 1">
            <a:extLst>
              <a:ext uri="{FF2B5EF4-FFF2-40B4-BE49-F238E27FC236}">
                <a16:creationId xmlns:a16="http://schemas.microsoft.com/office/drawing/2014/main" id="{4124DAC0-6A9E-4B9C-BE81-E80E0C1BB99A}"/>
              </a:ext>
            </a:extLst>
          </p:cNvPr>
          <p:cNvSpPr>
            <a:spLocks noGrp="1"/>
          </p:cNvSpPr>
          <p:nvPr>
            <p:ph type="sldNum" sz="quarter" idx="10"/>
          </p:nvPr>
        </p:nvSpPr>
        <p:spPr/>
        <p:txBody>
          <a:bodyPr/>
          <a:lstStyle/>
          <a:p>
            <a:fld id="{76A38E77-7C03-F640-80E2-C5C8807B5640}" type="slidenum">
              <a:rPr lang="en-US" smtClean="0"/>
              <a:t>22</a:t>
            </a:fld>
            <a:endParaRPr lang="en-US" dirty="0"/>
          </a:p>
        </p:txBody>
      </p:sp>
    </p:spTree>
    <p:extLst>
      <p:ext uri="{BB962C8B-B14F-4D97-AF65-F5344CB8AC3E}">
        <p14:creationId xmlns:p14="http://schemas.microsoft.com/office/powerpoint/2010/main" val="247036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CC0BBC-AE89-464B-BBBA-665B702590FF}"/>
              </a:ext>
            </a:extLst>
          </p:cNvPr>
          <p:cNvSpPr txBox="1"/>
          <p:nvPr/>
        </p:nvSpPr>
        <p:spPr>
          <a:xfrm>
            <a:off x="1702858" y="3938659"/>
            <a:ext cx="7024283" cy="738664"/>
          </a:xfrm>
          <a:prstGeom prst="rect">
            <a:avLst/>
          </a:prstGeom>
          <a:noFill/>
          <a:ln>
            <a:solidFill>
              <a:srgbClr val="2DA1E5"/>
            </a:solidFill>
          </a:ln>
        </p:spPr>
        <p:txBody>
          <a:bodyPr wrap="square" rtlCol="0">
            <a:spAutoFit/>
          </a:bodyPr>
          <a:lstStyle/>
          <a:p>
            <a:r>
              <a:rPr lang="en-AU" sz="1400" dirty="0">
                <a:solidFill>
                  <a:srgbClr val="2DA1E5"/>
                </a:solidFill>
                <a:latin typeface="+mj-lt"/>
                <a:ea typeface="Source Sans Pro" panose="020B0503030403020204" pitchFamily="34" charset="0"/>
              </a:rPr>
              <a:t>Examples of </a:t>
            </a:r>
          </a:p>
          <a:p>
            <a:pPr>
              <a:lnSpc>
                <a:spcPts val="1480"/>
              </a:lnSpc>
            </a:pPr>
            <a:r>
              <a:rPr lang="en-AU" sz="1400" dirty="0">
                <a:solidFill>
                  <a:srgbClr val="2DA1E5"/>
                </a:solidFill>
                <a:latin typeface="+mj-lt"/>
                <a:ea typeface="Source Sans Pro" panose="020B0503030403020204" pitchFamily="34" charset="0"/>
              </a:rPr>
              <a:t>repurposed drugs</a:t>
            </a:r>
          </a:p>
          <a:p>
            <a:endParaRPr lang="en-AU" sz="1400" dirty="0">
              <a:solidFill>
                <a:srgbClr val="2DA1E5"/>
              </a:solidFill>
              <a:latin typeface="+mj-lt"/>
              <a:ea typeface="Source Sans Pro" panose="020B0503030403020204" pitchFamily="34" charset="0"/>
            </a:endParaRPr>
          </a:p>
        </p:txBody>
      </p:sp>
      <p:sp>
        <p:nvSpPr>
          <p:cNvPr id="8" name="TextBox 7">
            <a:extLst>
              <a:ext uri="{FF2B5EF4-FFF2-40B4-BE49-F238E27FC236}">
                <a16:creationId xmlns:a16="http://schemas.microsoft.com/office/drawing/2014/main" id="{900FE1D1-EEE6-4DB0-82B0-F135811DB517}"/>
              </a:ext>
            </a:extLst>
          </p:cNvPr>
          <p:cNvSpPr txBox="1"/>
          <p:nvPr/>
        </p:nvSpPr>
        <p:spPr>
          <a:xfrm>
            <a:off x="5032739" y="4173432"/>
            <a:ext cx="1577168" cy="507831"/>
          </a:xfrm>
          <a:prstGeom prst="rect">
            <a:avLst/>
          </a:prstGeom>
          <a:noFill/>
        </p:spPr>
        <p:txBody>
          <a:bodyPr wrap="square">
            <a:spAutoFit/>
          </a:bodyPr>
          <a:lstStyle/>
          <a:p>
            <a:r>
              <a:rPr lang="en-AU" sz="900" dirty="0">
                <a:solidFill>
                  <a:schemeClr val="bg1">
                    <a:lumMod val="50000"/>
                  </a:schemeClr>
                </a:solidFill>
              </a:rPr>
              <a:t>Ultibro/Seebri Breezhaler:</a:t>
            </a:r>
          </a:p>
          <a:p>
            <a:r>
              <a:rPr lang="en-AU" sz="900" dirty="0">
                <a:solidFill>
                  <a:schemeClr val="bg1">
                    <a:lumMod val="50000"/>
                  </a:schemeClr>
                </a:solidFill>
              </a:rPr>
              <a:t>License </a:t>
            </a:r>
            <a:r>
              <a:rPr lang="en-US" sz="900" dirty="0">
                <a:solidFill>
                  <a:schemeClr val="bg1">
                    <a:lumMod val="50000"/>
                  </a:schemeClr>
                </a:solidFill>
              </a:rPr>
              <a:t>deal: $375m</a:t>
            </a:r>
          </a:p>
          <a:p>
            <a:r>
              <a:rPr lang="en-US" sz="900" dirty="0">
                <a:solidFill>
                  <a:schemeClr val="bg1">
                    <a:lumMod val="50000"/>
                  </a:schemeClr>
                </a:solidFill>
              </a:rPr>
              <a:t>2019 combined sales ~$548m</a:t>
            </a:r>
            <a:endParaRPr lang="en-AU" sz="900" dirty="0">
              <a:solidFill>
                <a:schemeClr val="bg1">
                  <a:lumMod val="50000"/>
                </a:schemeClr>
              </a:solidFill>
            </a:endParaRPr>
          </a:p>
        </p:txBody>
      </p:sp>
      <p:sp>
        <p:nvSpPr>
          <p:cNvPr id="2" name="Title 1"/>
          <p:cNvSpPr>
            <a:spLocks noGrp="1"/>
          </p:cNvSpPr>
          <p:nvPr>
            <p:ph type="title"/>
          </p:nvPr>
        </p:nvSpPr>
        <p:spPr>
          <a:xfrm>
            <a:off x="381600" y="163173"/>
            <a:ext cx="6103456" cy="689541"/>
          </a:xfrm>
        </p:spPr>
        <p:txBody>
          <a:bodyPr>
            <a:normAutofit/>
          </a:bodyPr>
          <a:lstStyle/>
          <a:p>
            <a:pPr>
              <a:lnSpc>
                <a:spcPts val="2340"/>
              </a:lnSpc>
            </a:pPr>
            <a:r>
              <a:rPr lang="en-US" dirty="0"/>
              <a:t>Expertise in Repurposing Allows Nuformix to Maximise Commercial Opportunities</a:t>
            </a:r>
          </a:p>
        </p:txBody>
      </p:sp>
      <p:sp>
        <p:nvSpPr>
          <p:cNvPr id="4" name="TextBox 3"/>
          <p:cNvSpPr txBox="1"/>
          <p:nvPr/>
        </p:nvSpPr>
        <p:spPr>
          <a:xfrm>
            <a:off x="369581" y="983443"/>
            <a:ext cx="8395146" cy="334313"/>
          </a:xfrm>
          <a:prstGeom prst="rect">
            <a:avLst/>
          </a:prstGeom>
          <a:solidFill>
            <a:srgbClr val="52C0D3"/>
          </a:solidFill>
        </p:spPr>
        <p:txBody>
          <a:bodyPr wrap="square" bIns="72000" rtlCol="0">
            <a:spAutoFit/>
          </a:bodyPr>
          <a:lstStyle/>
          <a:p>
            <a:pPr>
              <a:buClr>
                <a:srgbClr val="00A1BC"/>
              </a:buClr>
              <a:buSzPct val="120000"/>
              <a:defRPr/>
            </a:pPr>
            <a:r>
              <a:rPr lang="en-US" sz="1400" dirty="0">
                <a:solidFill>
                  <a:schemeClr val="bg1"/>
                </a:solidFill>
                <a:ea typeface="Source Sans Pro" panose="020B0503030403020204" pitchFamily="34" charset="0"/>
              </a:rPr>
              <a:t>Discovery, development and IP protection of new, differentiated uses of existing drugs</a:t>
            </a:r>
          </a:p>
        </p:txBody>
      </p:sp>
      <p:sp>
        <p:nvSpPr>
          <p:cNvPr id="5" name="TextBox 4"/>
          <p:cNvSpPr txBox="1"/>
          <p:nvPr/>
        </p:nvSpPr>
        <p:spPr>
          <a:xfrm>
            <a:off x="282270" y="1366414"/>
            <a:ext cx="2765730" cy="2478114"/>
          </a:xfrm>
          <a:prstGeom prst="rect">
            <a:avLst/>
          </a:prstGeom>
          <a:noFill/>
        </p:spPr>
        <p:txBody>
          <a:bodyPr wrap="square" rtlCol="0">
            <a:spAutoFit/>
          </a:bodyPr>
          <a:lstStyle/>
          <a:p>
            <a:pPr>
              <a:lnSpc>
                <a:spcPct val="90000"/>
              </a:lnSpc>
              <a:spcBef>
                <a:spcPts val="400"/>
              </a:spcBef>
              <a:spcAft>
                <a:spcPts val="400"/>
              </a:spcAft>
              <a:buClr>
                <a:srgbClr val="00A1BC"/>
              </a:buClr>
              <a:buSzPct val="120000"/>
              <a:defRPr/>
            </a:pPr>
            <a:r>
              <a:rPr lang="en-US" sz="1600" dirty="0">
                <a:solidFill>
                  <a:schemeClr val="tx1">
                    <a:lumMod val="65000"/>
                    <a:lumOff val="35000"/>
                  </a:schemeClr>
                </a:solidFill>
                <a:ea typeface="Source Sans Pro" panose="020B0503030403020204" pitchFamily="34" charset="0"/>
              </a:rPr>
              <a:t>Enhancing the therapeutic potential and commercial value of drugs</a:t>
            </a:r>
          </a:p>
          <a:p>
            <a:pPr marL="315450" indent="-171450">
              <a:spcBef>
                <a:spcPts val="300"/>
              </a:spcBef>
              <a:spcAft>
                <a:spcPts val="3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Generating new Intellectual Property to add commercial value</a:t>
            </a:r>
          </a:p>
          <a:p>
            <a:pPr marL="315450" indent="-171450">
              <a:spcBef>
                <a:spcPts val="300"/>
              </a:spcBef>
              <a:spcAft>
                <a:spcPts val="3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New differentiated indications based on a strong scientific rationale</a:t>
            </a:r>
          </a:p>
          <a:p>
            <a:pPr marL="315450" indent="-171450">
              <a:spcBef>
                <a:spcPts val="300"/>
              </a:spcBef>
              <a:spcAft>
                <a:spcPts val="3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Focus is fibrosis and oncology, with application across a wide-range of indications</a:t>
            </a:r>
          </a:p>
        </p:txBody>
      </p:sp>
      <p:sp>
        <p:nvSpPr>
          <p:cNvPr id="6" name="TextBox 5"/>
          <p:cNvSpPr txBox="1"/>
          <p:nvPr/>
        </p:nvSpPr>
        <p:spPr>
          <a:xfrm>
            <a:off x="3489319" y="1366414"/>
            <a:ext cx="2357164" cy="1803571"/>
          </a:xfrm>
          <a:prstGeom prst="rect">
            <a:avLst/>
          </a:prstGeom>
          <a:noFill/>
        </p:spPr>
        <p:txBody>
          <a:bodyPr wrap="square" rtlCol="0">
            <a:spAutoFit/>
          </a:bodyPr>
          <a:lstStyle/>
          <a:p>
            <a:pPr>
              <a:lnSpc>
                <a:spcPct val="90000"/>
              </a:lnSpc>
              <a:spcBef>
                <a:spcPts val="400"/>
              </a:spcBef>
              <a:spcAft>
                <a:spcPts val="400"/>
              </a:spcAft>
              <a:buClr>
                <a:srgbClr val="00A1BC"/>
              </a:buClr>
              <a:buSzPct val="120000"/>
              <a:defRPr/>
            </a:pPr>
            <a:r>
              <a:rPr lang="en-US" sz="1600" dirty="0">
                <a:solidFill>
                  <a:schemeClr val="tx1">
                    <a:lumMod val="65000"/>
                    <a:lumOff val="35000"/>
                  </a:schemeClr>
                </a:solidFill>
                <a:ea typeface="Source Sans Pro" panose="020B0503030403020204" pitchFamily="34" charset="0"/>
              </a:rPr>
              <a:t>Potential advantages due to existing data, particularly safety</a:t>
            </a:r>
          </a:p>
          <a:p>
            <a:pPr marL="315450" indent="-171450">
              <a:spcBef>
                <a:spcPts val="300"/>
              </a:spcBef>
              <a:spcAft>
                <a:spcPts val="3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Greater probability of success</a:t>
            </a:r>
          </a:p>
          <a:p>
            <a:pPr marL="315450" indent="-171450">
              <a:spcBef>
                <a:spcPts val="300"/>
              </a:spcBef>
              <a:spcAft>
                <a:spcPts val="3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Faster clinical proof-of-concept</a:t>
            </a:r>
          </a:p>
          <a:p>
            <a:pPr marL="315450" indent="-171450">
              <a:spcBef>
                <a:spcPts val="300"/>
              </a:spcBef>
              <a:spcAft>
                <a:spcPts val="3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Lower development costs</a:t>
            </a:r>
          </a:p>
        </p:txBody>
      </p:sp>
      <p:sp>
        <p:nvSpPr>
          <p:cNvPr id="7" name="TextBox 6"/>
          <p:cNvSpPr txBox="1"/>
          <p:nvPr/>
        </p:nvSpPr>
        <p:spPr>
          <a:xfrm>
            <a:off x="6208331" y="1366414"/>
            <a:ext cx="2518812" cy="1179297"/>
          </a:xfrm>
          <a:prstGeom prst="rect">
            <a:avLst/>
          </a:prstGeom>
          <a:noFill/>
        </p:spPr>
        <p:txBody>
          <a:bodyPr wrap="square" rtlCol="0">
            <a:spAutoFit/>
          </a:bodyPr>
          <a:lstStyle/>
          <a:p>
            <a:pPr>
              <a:lnSpc>
                <a:spcPct val="90000"/>
              </a:lnSpc>
              <a:spcBef>
                <a:spcPts val="400"/>
              </a:spcBef>
              <a:spcAft>
                <a:spcPts val="400"/>
              </a:spcAft>
              <a:buClr>
                <a:srgbClr val="00A1BC"/>
              </a:buClr>
              <a:buSzPct val="120000"/>
              <a:defRPr/>
            </a:pPr>
            <a:r>
              <a:rPr lang="en-US" sz="1600" dirty="0">
                <a:solidFill>
                  <a:schemeClr val="tx1">
                    <a:lumMod val="65000"/>
                    <a:lumOff val="35000"/>
                  </a:schemeClr>
                </a:solidFill>
                <a:ea typeface="Source Sans Pro" panose="020B0503030403020204" pitchFamily="34" charset="0"/>
              </a:rPr>
              <a:t>Making a difference to patients</a:t>
            </a:r>
          </a:p>
          <a:p>
            <a:pPr marL="315450" indent="-171450">
              <a:spcBef>
                <a:spcPts val="300"/>
              </a:spcBef>
              <a:spcAft>
                <a:spcPts val="3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Dedicated to changing the lives of patients affected by diseases with high unmet medical needs</a:t>
            </a:r>
          </a:p>
        </p:txBody>
      </p:sp>
      <p:sp>
        <p:nvSpPr>
          <p:cNvPr id="9" name="TextBox 8">
            <a:extLst>
              <a:ext uri="{FF2B5EF4-FFF2-40B4-BE49-F238E27FC236}">
                <a16:creationId xmlns:a16="http://schemas.microsoft.com/office/drawing/2014/main" id="{B627E68D-41F4-4BE4-8931-DAC54AF23D6E}"/>
              </a:ext>
            </a:extLst>
          </p:cNvPr>
          <p:cNvSpPr txBox="1"/>
          <p:nvPr/>
        </p:nvSpPr>
        <p:spPr>
          <a:xfrm>
            <a:off x="3372884" y="4403424"/>
            <a:ext cx="1356929" cy="230832"/>
          </a:xfrm>
          <a:prstGeom prst="rect">
            <a:avLst/>
          </a:prstGeom>
          <a:noFill/>
        </p:spPr>
        <p:txBody>
          <a:bodyPr wrap="square">
            <a:spAutoFit/>
          </a:bodyPr>
          <a:lstStyle/>
          <a:p>
            <a:r>
              <a:rPr lang="en-AU" sz="900" dirty="0">
                <a:solidFill>
                  <a:schemeClr val="bg1">
                    <a:lumMod val="50000"/>
                  </a:schemeClr>
                </a:solidFill>
              </a:rPr>
              <a:t>2019 sales $4.4 bn</a:t>
            </a:r>
          </a:p>
        </p:txBody>
      </p:sp>
      <p:sp>
        <p:nvSpPr>
          <p:cNvPr id="10" name="TextBox 9">
            <a:extLst>
              <a:ext uri="{FF2B5EF4-FFF2-40B4-BE49-F238E27FC236}">
                <a16:creationId xmlns:a16="http://schemas.microsoft.com/office/drawing/2014/main" id="{498B4A3A-71E3-4B8E-801A-237F7CE17310}"/>
              </a:ext>
            </a:extLst>
          </p:cNvPr>
          <p:cNvSpPr txBox="1"/>
          <p:nvPr/>
        </p:nvSpPr>
        <p:spPr>
          <a:xfrm>
            <a:off x="6995646" y="4171852"/>
            <a:ext cx="1510402" cy="507831"/>
          </a:xfrm>
          <a:prstGeom prst="rect">
            <a:avLst/>
          </a:prstGeom>
          <a:noFill/>
        </p:spPr>
        <p:txBody>
          <a:bodyPr wrap="square">
            <a:spAutoFit/>
          </a:bodyPr>
          <a:lstStyle/>
          <a:p>
            <a:r>
              <a:rPr lang="en-US" sz="900" dirty="0">
                <a:solidFill>
                  <a:schemeClr val="bg1">
                    <a:lumMod val="50000"/>
                  </a:schemeClr>
                </a:solidFill>
              </a:rPr>
              <a:t>2013 sales (peak):</a:t>
            </a:r>
          </a:p>
          <a:p>
            <a:r>
              <a:rPr lang="en-US" sz="900" dirty="0">
                <a:solidFill>
                  <a:schemeClr val="bg1">
                    <a:lumMod val="50000"/>
                  </a:schemeClr>
                </a:solidFill>
              </a:rPr>
              <a:t>Ebixa (EU/RoW) - $340m</a:t>
            </a:r>
          </a:p>
          <a:p>
            <a:r>
              <a:rPr lang="en-US" sz="900" dirty="0">
                <a:solidFill>
                  <a:schemeClr val="bg1">
                    <a:lumMod val="50000"/>
                  </a:schemeClr>
                </a:solidFill>
              </a:rPr>
              <a:t>Namenda (US) - $1.52 bn</a:t>
            </a:r>
            <a:endParaRPr lang="en-AU" sz="900" dirty="0">
              <a:solidFill>
                <a:schemeClr val="bg1">
                  <a:lumMod val="50000"/>
                </a:schemeClr>
              </a:solidFill>
            </a:endParaRPr>
          </a:p>
        </p:txBody>
      </p:sp>
      <p:pic>
        <p:nvPicPr>
          <p:cNvPr id="15" name="Picture 2" descr="Ultibro Breezhaler: LABA/LAMA fixed-dose combination inhaler">
            <a:extLst>
              <a:ext uri="{FF2B5EF4-FFF2-40B4-BE49-F238E27FC236}">
                <a16:creationId xmlns:a16="http://schemas.microsoft.com/office/drawing/2014/main" id="{F4C732E3-8308-4C80-8E37-563A5084EF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88" r="7818"/>
          <a:stretch/>
        </p:blipFill>
        <p:spPr bwMode="auto">
          <a:xfrm>
            <a:off x="5217693" y="3329385"/>
            <a:ext cx="1087200" cy="88006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8" descr="EBIXA Memantine HCl 10mg Tablets 56 (PRESCRIPTION ONLY) | NZ Online Chemist">
            <a:extLst>
              <a:ext uri="{FF2B5EF4-FFF2-40B4-BE49-F238E27FC236}">
                <a16:creationId xmlns:a16="http://schemas.microsoft.com/office/drawing/2014/main" id="{5D0E65DB-9ACC-46FA-BE4B-2C61AD84CA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71" b="6635"/>
          <a:stretch/>
        </p:blipFill>
        <p:spPr bwMode="auto">
          <a:xfrm>
            <a:off x="6995646" y="3390846"/>
            <a:ext cx="819977" cy="78185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descr="Ebixa.jpg"/>
          <p:cNvPicPr>
            <a:picLocks noChangeAspect="1"/>
          </p:cNvPicPr>
          <p:nvPr/>
        </p:nvPicPr>
        <p:blipFill rotWithShape="1">
          <a:blip r:embed="rId4">
            <a:extLst>
              <a:ext uri="{28A0092B-C50C-407E-A947-70E740481C1C}">
                <a14:useLocalDpi xmlns:a14="http://schemas.microsoft.com/office/drawing/2010/main" val="0"/>
              </a:ext>
            </a:extLst>
          </a:blip>
          <a:srcRect l="69842"/>
          <a:stretch/>
        </p:blipFill>
        <p:spPr>
          <a:xfrm>
            <a:off x="7900571" y="3341715"/>
            <a:ext cx="436923" cy="885379"/>
          </a:xfrm>
          <a:prstGeom prst="rect">
            <a:avLst/>
          </a:prstGeom>
        </p:spPr>
      </p:pic>
      <p:pic>
        <p:nvPicPr>
          <p:cNvPr id="21" name="Picture 20" descr="Tecfid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7715" y="3477155"/>
            <a:ext cx="1394216" cy="899999"/>
          </a:xfrm>
          <a:prstGeom prst="rect">
            <a:avLst/>
          </a:prstGeom>
        </p:spPr>
      </p:pic>
      <p:sp>
        <p:nvSpPr>
          <p:cNvPr id="12" name="Slide Number Placeholder 11">
            <a:extLst>
              <a:ext uri="{FF2B5EF4-FFF2-40B4-BE49-F238E27FC236}">
                <a16:creationId xmlns:a16="http://schemas.microsoft.com/office/drawing/2014/main" id="{BB79B77F-3E7D-45E0-96A0-33BE422DB569}"/>
              </a:ext>
            </a:extLst>
          </p:cNvPr>
          <p:cNvSpPr>
            <a:spLocks noGrp="1"/>
          </p:cNvSpPr>
          <p:nvPr>
            <p:ph type="sldNum" sz="quarter" idx="10"/>
          </p:nvPr>
        </p:nvSpPr>
        <p:spPr/>
        <p:txBody>
          <a:bodyPr/>
          <a:lstStyle/>
          <a:p>
            <a:fld id="{76A38E77-7C03-F640-80E2-C5C8807B5640}" type="slidenum">
              <a:rPr lang="en-US" smtClean="0"/>
              <a:t>2</a:t>
            </a:fld>
            <a:endParaRPr lang="en-US" dirty="0"/>
          </a:p>
        </p:txBody>
      </p:sp>
    </p:spTree>
    <p:extLst>
      <p:ext uri="{BB962C8B-B14F-4D97-AF65-F5344CB8AC3E}">
        <p14:creationId xmlns:p14="http://schemas.microsoft.com/office/powerpoint/2010/main" val="214030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nchorCtr="0">
            <a:normAutofit/>
          </a:bodyPr>
          <a:lstStyle/>
          <a:p>
            <a:pPr algn="l"/>
            <a:r>
              <a:rPr lang="en-AU" sz="2400" spc="-30" dirty="0">
                <a:solidFill>
                  <a:srgbClr val="00A1BC"/>
                </a:solidFill>
              </a:rPr>
              <a:t>Business highlights</a:t>
            </a:r>
            <a:endParaRPr lang="en-US" sz="2400" spc="-30" dirty="0">
              <a:solidFill>
                <a:srgbClr val="00A1BC"/>
              </a:solidFill>
            </a:endParaRPr>
          </a:p>
        </p:txBody>
      </p:sp>
      <p:cxnSp>
        <p:nvCxnSpPr>
          <p:cNvPr id="7" name="Straight Connector 6"/>
          <p:cNvCxnSpPr/>
          <p:nvPr/>
        </p:nvCxnSpPr>
        <p:spPr>
          <a:xfrm>
            <a:off x="382093" y="814402"/>
            <a:ext cx="8392326" cy="0"/>
          </a:xfrm>
          <a:prstGeom prst="line">
            <a:avLst/>
          </a:prstGeom>
          <a:ln w="15875" cap="rnd">
            <a:solidFill>
              <a:srgbClr val="00A1BC"/>
            </a:solidFill>
            <a:prstDash val="sysDot"/>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22631" y="1149192"/>
            <a:ext cx="3481553" cy="2739211"/>
          </a:xfrm>
          <a:prstGeom prst="rect">
            <a:avLst/>
          </a:prstGeom>
          <a:noFill/>
        </p:spPr>
        <p:txBody>
          <a:bodyPr wrap="square" rtlCol="0">
            <a:spAutoFit/>
          </a:bodyPr>
          <a:lstStyle/>
          <a:p>
            <a:pPr>
              <a:spcBef>
                <a:spcPts val="400"/>
              </a:spcBef>
              <a:spcAft>
                <a:spcPts val="400"/>
              </a:spcAft>
              <a:buClr>
                <a:srgbClr val="00A1BC"/>
              </a:buClr>
              <a:buSzPct val="120000"/>
              <a:defRPr/>
            </a:pPr>
            <a:r>
              <a:rPr lang="en-US" sz="1600" dirty="0">
                <a:solidFill>
                  <a:schemeClr val="tx1">
                    <a:lumMod val="65000"/>
                    <a:lumOff val="35000"/>
                  </a:schemeClr>
                </a:solidFill>
                <a:ea typeface="Source Sans Pro" panose="020B0503030403020204" pitchFamily="34" charset="0"/>
              </a:rPr>
              <a:t>Pipeline of Preclinical / Phase 1 ready assets with significant value potential and potential for early licensing opportunities</a:t>
            </a:r>
          </a:p>
          <a:p>
            <a:pPr>
              <a:spcBef>
                <a:spcPts val="400"/>
              </a:spcBef>
              <a:spcAft>
                <a:spcPts val="400"/>
              </a:spcAft>
              <a:buClr>
                <a:srgbClr val="00A1BC"/>
              </a:buClr>
              <a:buSzPct val="120000"/>
              <a:defRPr/>
            </a:pPr>
            <a:endParaRPr lang="en-US" sz="1600" dirty="0">
              <a:solidFill>
                <a:schemeClr val="tx1">
                  <a:lumMod val="65000"/>
                  <a:lumOff val="35000"/>
                </a:schemeClr>
              </a:solidFill>
              <a:ea typeface="Source Sans Pro" panose="020B0503030403020204" pitchFamily="34" charset="0"/>
            </a:endParaRPr>
          </a:p>
          <a:p>
            <a:pPr>
              <a:spcBef>
                <a:spcPts val="400"/>
              </a:spcBef>
              <a:spcAft>
                <a:spcPts val="400"/>
              </a:spcAft>
              <a:buClr>
                <a:srgbClr val="00A1BC"/>
              </a:buClr>
              <a:buSzPct val="120000"/>
              <a:defRPr/>
            </a:pPr>
            <a:r>
              <a:rPr lang="en-US" sz="1600" dirty="0">
                <a:solidFill>
                  <a:schemeClr val="tx1">
                    <a:lumMod val="65000"/>
                    <a:lumOff val="35000"/>
                  </a:schemeClr>
                </a:solidFill>
                <a:ea typeface="Source Sans Pro" panose="020B0503030403020204" pitchFamily="34" charset="0"/>
              </a:rPr>
              <a:t>Lead asset </a:t>
            </a:r>
            <a:r>
              <a:rPr lang="en-US" sz="1600" b="1" dirty="0">
                <a:solidFill>
                  <a:schemeClr val="tx1">
                    <a:lumMod val="65000"/>
                    <a:lumOff val="35000"/>
                  </a:schemeClr>
                </a:solidFill>
                <a:ea typeface="Source Sans Pro" panose="020B0503030403020204" pitchFamily="34" charset="0"/>
              </a:rPr>
              <a:t>NXP002</a:t>
            </a:r>
            <a:r>
              <a:rPr lang="en-US" sz="1600" dirty="0">
                <a:solidFill>
                  <a:schemeClr val="tx1">
                    <a:lumMod val="65000"/>
                    <a:lumOff val="35000"/>
                  </a:schemeClr>
                </a:solidFill>
                <a:ea typeface="Source Sans Pro" panose="020B0503030403020204" pitchFamily="34" charset="0"/>
              </a:rPr>
              <a:t> (inhaled tranilast) – novel inhaled candidate for idiopathic pulmonary fibrosis (IPF)</a:t>
            </a:r>
          </a:p>
          <a:p>
            <a:pPr marL="315450" indent="-171450">
              <a:spcBef>
                <a:spcPts val="400"/>
              </a:spcBef>
              <a:spcAft>
                <a:spcPts val="400"/>
              </a:spcAft>
              <a:buClr>
                <a:srgbClr val="2DA1E5"/>
              </a:buClr>
              <a:buSzPct val="100000"/>
              <a:buFont typeface="Arial"/>
              <a:buChar char="•"/>
              <a:defRPr/>
            </a:pPr>
            <a:r>
              <a:rPr lang="en-US" sz="1200" dirty="0">
                <a:solidFill>
                  <a:schemeClr val="tx1">
                    <a:lumMod val="65000"/>
                    <a:lumOff val="35000"/>
                  </a:schemeClr>
                </a:solidFill>
                <a:ea typeface="Source Sans Pro" panose="020B0503030403020204" pitchFamily="34" charset="0"/>
              </a:rPr>
              <a:t>Additional assets: NXP001 and NXP004 </a:t>
            </a:r>
            <a:br>
              <a:rPr lang="en-US" sz="1200" dirty="0">
                <a:solidFill>
                  <a:schemeClr val="tx1">
                    <a:lumMod val="65000"/>
                    <a:lumOff val="35000"/>
                  </a:schemeClr>
                </a:solidFill>
                <a:ea typeface="Source Sans Pro" panose="020B0503030403020204" pitchFamily="34" charset="0"/>
              </a:rPr>
            </a:br>
            <a:r>
              <a:rPr lang="en-US" sz="1200" dirty="0">
                <a:solidFill>
                  <a:schemeClr val="tx1">
                    <a:lumMod val="65000"/>
                    <a:lumOff val="35000"/>
                  </a:schemeClr>
                </a:solidFill>
                <a:ea typeface="Source Sans Pro" panose="020B0503030403020204" pitchFamily="34" charset="0"/>
              </a:rPr>
              <a:t>for oncology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18" y="1109677"/>
            <a:ext cx="592155" cy="49445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24" y="2633091"/>
            <a:ext cx="487743" cy="49445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767" y="1109677"/>
            <a:ext cx="487821" cy="4944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1253" y="2633091"/>
            <a:ext cx="488345" cy="494450"/>
          </a:xfrm>
          <a:prstGeom prst="rect">
            <a:avLst/>
          </a:prstGeom>
        </p:spPr>
      </p:pic>
      <p:sp>
        <p:nvSpPr>
          <p:cNvPr id="18" name="TextBox 17"/>
          <p:cNvSpPr txBox="1"/>
          <p:nvPr/>
        </p:nvSpPr>
        <p:spPr>
          <a:xfrm>
            <a:off x="888990" y="1160048"/>
            <a:ext cx="2988695" cy="584776"/>
          </a:xfrm>
          <a:prstGeom prst="rect">
            <a:avLst/>
          </a:prstGeom>
          <a:noFill/>
        </p:spPr>
        <p:txBody>
          <a:bodyPr wrap="square" rtlCol="0">
            <a:spAutoFit/>
          </a:bodyPr>
          <a:lstStyle/>
          <a:p>
            <a:pPr>
              <a:spcBef>
                <a:spcPts val="400"/>
              </a:spcBef>
              <a:spcAft>
                <a:spcPts val="2800"/>
              </a:spcAft>
              <a:buClr>
                <a:srgbClr val="00A1BC"/>
              </a:buClr>
              <a:buSzPct val="120000"/>
              <a:defRPr/>
            </a:pPr>
            <a:r>
              <a:rPr lang="en-US" sz="1600" dirty="0">
                <a:solidFill>
                  <a:schemeClr val="tx1">
                    <a:lumMod val="65000"/>
                    <a:lumOff val="35000"/>
                  </a:schemeClr>
                </a:solidFill>
                <a:ea typeface="Source Sans Pro" panose="020B0503030403020204" pitchFamily="34" charset="0"/>
              </a:rPr>
              <a:t>Targeting fibrosis and </a:t>
            </a:r>
            <a:br>
              <a:rPr lang="en-US" sz="1600" dirty="0">
                <a:solidFill>
                  <a:schemeClr val="tx1">
                    <a:lumMod val="65000"/>
                    <a:lumOff val="35000"/>
                  </a:schemeClr>
                </a:solidFill>
                <a:ea typeface="Source Sans Pro" panose="020B0503030403020204" pitchFamily="34" charset="0"/>
              </a:rPr>
            </a:br>
            <a:r>
              <a:rPr lang="en-US" sz="1600" dirty="0">
                <a:solidFill>
                  <a:schemeClr val="tx1">
                    <a:lumMod val="65000"/>
                    <a:lumOff val="35000"/>
                  </a:schemeClr>
                </a:solidFill>
                <a:ea typeface="Source Sans Pro" panose="020B0503030403020204" pitchFamily="34" charset="0"/>
              </a:rPr>
              <a:t>oncology</a:t>
            </a:r>
          </a:p>
        </p:txBody>
      </p:sp>
      <p:cxnSp>
        <p:nvCxnSpPr>
          <p:cNvPr id="28" name="Straight Connector 27"/>
          <p:cNvCxnSpPr>
            <a:cxnSpLocks/>
          </p:cNvCxnSpPr>
          <p:nvPr/>
        </p:nvCxnSpPr>
        <p:spPr>
          <a:xfrm>
            <a:off x="992230" y="2353694"/>
            <a:ext cx="2782328" cy="0"/>
          </a:xfrm>
          <a:prstGeom prst="line">
            <a:avLst/>
          </a:prstGeom>
          <a:ln w="12700" cap="rnd">
            <a:solidFill>
              <a:schemeClr val="bg1">
                <a:lumMod val="50000"/>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5032602" y="2353694"/>
            <a:ext cx="3224584" cy="0"/>
          </a:xfrm>
          <a:prstGeom prst="line">
            <a:avLst/>
          </a:prstGeom>
          <a:ln w="12700" cap="rnd">
            <a:solidFill>
              <a:schemeClr val="bg1">
                <a:lumMod val="50000"/>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18873" y="2510749"/>
            <a:ext cx="2988695" cy="1323439"/>
          </a:xfrm>
          <a:prstGeom prst="rect">
            <a:avLst/>
          </a:prstGeom>
          <a:noFill/>
        </p:spPr>
        <p:txBody>
          <a:bodyPr wrap="square" rtlCol="0">
            <a:spAutoFit/>
          </a:bodyPr>
          <a:lstStyle/>
          <a:p>
            <a:pPr>
              <a:spcBef>
                <a:spcPts val="400"/>
              </a:spcBef>
              <a:spcAft>
                <a:spcPts val="2800"/>
              </a:spcAft>
              <a:buClr>
                <a:srgbClr val="00A1BC"/>
              </a:buClr>
              <a:buSzPct val="120000"/>
              <a:defRPr/>
            </a:pPr>
            <a:r>
              <a:rPr lang="en-US" sz="1600" dirty="0">
                <a:solidFill>
                  <a:schemeClr val="tx1">
                    <a:lumMod val="65000"/>
                    <a:lumOff val="35000"/>
                  </a:schemeClr>
                </a:solidFill>
                <a:ea typeface="Source Sans Pro" panose="020B0503030403020204" pitchFamily="34" charset="0"/>
              </a:rPr>
              <a:t>Innovative product concepts with commercial potential, addressing high unmet needs, with greater probability of success through repurposing</a:t>
            </a:r>
          </a:p>
        </p:txBody>
      </p:sp>
      <p:sp>
        <p:nvSpPr>
          <p:cNvPr id="4" name="Slide Number Placeholder 3">
            <a:extLst>
              <a:ext uri="{FF2B5EF4-FFF2-40B4-BE49-F238E27FC236}">
                <a16:creationId xmlns:a16="http://schemas.microsoft.com/office/drawing/2014/main" id="{FABCCED4-5603-4C34-AD4F-C03EC7236F88}"/>
              </a:ext>
            </a:extLst>
          </p:cNvPr>
          <p:cNvSpPr>
            <a:spLocks noGrp="1"/>
          </p:cNvSpPr>
          <p:nvPr>
            <p:ph type="sldNum" sz="quarter" idx="10"/>
          </p:nvPr>
        </p:nvSpPr>
        <p:spPr/>
        <p:txBody>
          <a:bodyPr/>
          <a:lstStyle/>
          <a:p>
            <a:fld id="{76A38E77-7C03-F640-80E2-C5C8807B5640}" type="slidenum">
              <a:rPr lang="en-US" smtClean="0"/>
              <a:t>3</a:t>
            </a:fld>
            <a:endParaRPr lang="en-US" dirty="0"/>
          </a:p>
        </p:txBody>
      </p:sp>
    </p:spTree>
    <p:extLst>
      <p:ext uri="{BB962C8B-B14F-4D97-AF65-F5344CB8AC3E}">
        <p14:creationId xmlns:p14="http://schemas.microsoft.com/office/powerpoint/2010/main" val="229211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69581" y="1234097"/>
            <a:ext cx="8404838" cy="1588891"/>
          </a:xfrm>
          <a:prstGeom prst="rect">
            <a:avLst/>
          </a:prstGeom>
          <a:solidFill>
            <a:srgbClr val="E9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382093" y="378250"/>
            <a:ext cx="7772400" cy="46009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400" spc="-30" dirty="0">
                <a:solidFill>
                  <a:srgbClr val="00A1BC"/>
                </a:solidFill>
              </a:rPr>
              <a:t>Highly Experienced Executive Leadership and Board </a:t>
            </a:r>
            <a:r>
              <a:rPr lang="en-AU" sz="1400" spc="-30" dirty="0">
                <a:solidFill>
                  <a:srgbClr val="00A1BC"/>
                </a:solidFill>
              </a:rPr>
              <a:t>(as at April 2021)</a:t>
            </a:r>
            <a:endParaRPr lang="en-US" sz="2400" spc="-30" dirty="0">
              <a:solidFill>
                <a:srgbClr val="00A1BC"/>
              </a:solidFill>
            </a:endParaRPr>
          </a:p>
        </p:txBody>
      </p:sp>
      <p:sp>
        <p:nvSpPr>
          <p:cNvPr id="9" name="TextBox 8"/>
          <p:cNvSpPr txBox="1"/>
          <p:nvPr/>
        </p:nvSpPr>
        <p:spPr>
          <a:xfrm>
            <a:off x="890456" y="1264098"/>
            <a:ext cx="3434412" cy="1133644"/>
          </a:xfrm>
          <a:prstGeom prst="rect">
            <a:avLst/>
          </a:prstGeom>
          <a:noFill/>
        </p:spPr>
        <p:txBody>
          <a:bodyPr wrap="square" rtlCol="0">
            <a:spAutoFit/>
          </a:bodyPr>
          <a:lstStyle/>
          <a:p>
            <a:pPr>
              <a:buClr>
                <a:srgbClr val="00A1BC"/>
              </a:buClr>
              <a:buSzPct val="120000"/>
              <a:defRPr/>
            </a:pPr>
            <a:r>
              <a:rPr lang="en-US" sz="1100" b="1" dirty="0">
                <a:solidFill>
                  <a:schemeClr val="tx1">
                    <a:lumMod val="65000"/>
                    <a:lumOff val="35000"/>
                  </a:schemeClr>
                </a:solidFill>
                <a:ea typeface="Source Sans Pro" panose="020B0503030403020204" pitchFamily="34" charset="0"/>
              </a:rPr>
              <a:t>Dr Anne Brindley</a:t>
            </a:r>
          </a:p>
          <a:p>
            <a:pPr>
              <a:buClr>
                <a:srgbClr val="00A1BC"/>
              </a:buClr>
              <a:buSzPct val="120000"/>
              <a:defRPr/>
            </a:pPr>
            <a:r>
              <a:rPr lang="en-US" sz="1000" i="1" dirty="0">
                <a:solidFill>
                  <a:srgbClr val="00A1BC"/>
                </a:solidFill>
                <a:ea typeface="Source Sans Pro" panose="020B0503030403020204" pitchFamily="34" charset="0"/>
              </a:rPr>
              <a:t>Chief Executive Officer</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Over 30 years in Big Pharma and Biotech with extensive expertise in respiratory and oncology R&amp;D, and business development including licensing and company sale</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Key role in successful inhaled products – Symbicort® and flutiform®</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Former CEO Advent / AuroScience Pty Ltd</a:t>
            </a:r>
          </a:p>
        </p:txBody>
      </p:sp>
      <p:pic>
        <p:nvPicPr>
          <p:cNvPr id="11" name="Picture 10" descr="Nuformix-Logo-Rough.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81" y="4811819"/>
            <a:ext cx="1138127" cy="223231"/>
          </a:xfrm>
          <a:prstGeom prst="rect">
            <a:avLst/>
          </a:prstGeom>
        </p:spPr>
      </p:pic>
      <p:sp>
        <p:nvSpPr>
          <p:cNvPr id="15" name="TextBox 14"/>
          <p:cNvSpPr txBox="1"/>
          <p:nvPr/>
        </p:nvSpPr>
        <p:spPr>
          <a:xfrm>
            <a:off x="5139131" y="1261784"/>
            <a:ext cx="3362478" cy="979755"/>
          </a:xfrm>
          <a:prstGeom prst="rect">
            <a:avLst/>
          </a:prstGeom>
          <a:noFill/>
        </p:spPr>
        <p:txBody>
          <a:bodyPr wrap="square" rtlCol="0">
            <a:spAutoFit/>
          </a:bodyPr>
          <a:lstStyle/>
          <a:p>
            <a:pPr>
              <a:buClr>
                <a:srgbClr val="00A1BC"/>
              </a:buClr>
              <a:buSzPct val="120000"/>
              <a:defRPr/>
            </a:pPr>
            <a:r>
              <a:rPr lang="en-US" sz="1100" b="1" dirty="0">
                <a:solidFill>
                  <a:schemeClr val="tx1">
                    <a:lumMod val="65000"/>
                    <a:lumOff val="35000"/>
                  </a:schemeClr>
                </a:solidFill>
                <a:ea typeface="Source Sans Pro" panose="020B0503030403020204" pitchFamily="34" charset="0"/>
              </a:rPr>
              <a:t>Dr Joanne Holland</a:t>
            </a:r>
          </a:p>
          <a:p>
            <a:pPr>
              <a:buClr>
                <a:srgbClr val="00A1BC"/>
              </a:buClr>
              <a:buSzPct val="120000"/>
              <a:defRPr/>
            </a:pPr>
            <a:r>
              <a:rPr lang="en-US" sz="1000" i="1" dirty="0">
                <a:solidFill>
                  <a:srgbClr val="00A1BC"/>
                </a:solidFill>
                <a:ea typeface="Source Sans Pro" panose="020B0503030403020204" pitchFamily="34" charset="0"/>
              </a:rPr>
              <a:t>Chief Scientific Officer &amp; a Co-Founder</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Over 18 years experience in R&amp;D, IP &amp; commercial roles within the pharmaceutical Industry </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Expert in pharmaceutical solid forms, cocrystals, process R&amp;D and drug reprofiling (Millennium, Stylacats) </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445" y="1340733"/>
            <a:ext cx="439033" cy="435780"/>
          </a:xfrm>
          <a:prstGeom prst="rect">
            <a:avLst/>
          </a:prstGeom>
        </p:spPr>
      </p:pic>
      <p:sp>
        <p:nvSpPr>
          <p:cNvPr id="20" name="TextBox 19"/>
          <p:cNvSpPr txBox="1"/>
          <p:nvPr/>
        </p:nvSpPr>
        <p:spPr>
          <a:xfrm>
            <a:off x="382093" y="3230174"/>
            <a:ext cx="2731631" cy="851515"/>
          </a:xfrm>
          <a:prstGeom prst="rect">
            <a:avLst/>
          </a:prstGeom>
          <a:noFill/>
        </p:spPr>
        <p:txBody>
          <a:bodyPr wrap="square" rtlCol="0">
            <a:spAutoFit/>
          </a:bodyPr>
          <a:lstStyle/>
          <a:p>
            <a:pPr>
              <a:buClr>
                <a:srgbClr val="00A1BC"/>
              </a:buClr>
              <a:buSzPct val="120000"/>
              <a:defRPr/>
            </a:pPr>
            <a:r>
              <a:rPr lang="en-US" sz="1100" b="1" dirty="0">
                <a:solidFill>
                  <a:schemeClr val="tx1">
                    <a:lumMod val="65000"/>
                    <a:lumOff val="35000"/>
                  </a:schemeClr>
                </a:solidFill>
                <a:ea typeface="Source Sans Pro" panose="020B0503030403020204" pitchFamily="34" charset="0"/>
              </a:rPr>
              <a:t>Dr Karl Keegan</a:t>
            </a:r>
          </a:p>
          <a:p>
            <a:pPr>
              <a:buClr>
                <a:srgbClr val="00A1BC"/>
              </a:buClr>
              <a:buSzPct val="120000"/>
              <a:defRPr/>
            </a:pPr>
            <a:r>
              <a:rPr lang="en-US" sz="1000" i="1" dirty="0">
                <a:solidFill>
                  <a:srgbClr val="00A1BC"/>
                </a:solidFill>
                <a:ea typeface="Source Sans Pro" panose="020B0503030403020204" pitchFamily="34" charset="0"/>
              </a:rPr>
              <a:t>Non-Executive Director</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Over 25 years in life sciences</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CFO of e-therapeutics plc; Former roles as CEO, CFO, corporate development, M&amp;A and sell-side analyst</a:t>
            </a:r>
          </a:p>
        </p:txBody>
      </p:sp>
      <p:sp>
        <p:nvSpPr>
          <p:cNvPr id="21" name="TextBox 20"/>
          <p:cNvSpPr txBox="1"/>
          <p:nvPr/>
        </p:nvSpPr>
        <p:spPr>
          <a:xfrm>
            <a:off x="3122326" y="3213123"/>
            <a:ext cx="2760659" cy="979755"/>
          </a:xfrm>
          <a:prstGeom prst="rect">
            <a:avLst/>
          </a:prstGeom>
          <a:noFill/>
        </p:spPr>
        <p:txBody>
          <a:bodyPr wrap="square" rtlCol="0">
            <a:spAutoFit/>
          </a:bodyPr>
          <a:lstStyle/>
          <a:p>
            <a:pPr>
              <a:buClr>
                <a:srgbClr val="00A1BC"/>
              </a:buClr>
              <a:buSzPct val="120000"/>
              <a:defRPr/>
            </a:pPr>
            <a:r>
              <a:rPr lang="en-US" sz="1100" b="1" dirty="0">
                <a:solidFill>
                  <a:schemeClr val="tx1">
                    <a:lumMod val="65000"/>
                    <a:lumOff val="35000"/>
                  </a:schemeClr>
                </a:solidFill>
                <a:ea typeface="Source Sans Pro" panose="020B0503030403020204" pitchFamily="34" charset="0"/>
              </a:rPr>
              <a:t>Dr Julian Gilbert</a:t>
            </a:r>
          </a:p>
          <a:p>
            <a:pPr>
              <a:buClr>
                <a:srgbClr val="00A1BC"/>
              </a:buClr>
              <a:buSzPct val="120000"/>
              <a:defRPr/>
            </a:pPr>
            <a:r>
              <a:rPr lang="en-US" sz="1000" i="1" dirty="0">
                <a:solidFill>
                  <a:srgbClr val="00A1BC"/>
                </a:solidFill>
                <a:ea typeface="Source Sans Pro" panose="020B0503030403020204" pitchFamily="34" charset="0"/>
              </a:rPr>
              <a:t>Non-Executive Director</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Over 30 years in pharma in commercial, technical and business development</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Co-founder / former CEO of Acacia Pharma; Co-founder / Commercial Director of Arakis</a:t>
            </a:r>
          </a:p>
        </p:txBody>
      </p:sp>
      <p:sp>
        <p:nvSpPr>
          <p:cNvPr id="22" name="TextBox 21"/>
          <p:cNvSpPr txBox="1"/>
          <p:nvPr/>
        </p:nvSpPr>
        <p:spPr>
          <a:xfrm>
            <a:off x="5971593" y="3230174"/>
            <a:ext cx="3018826" cy="697627"/>
          </a:xfrm>
          <a:prstGeom prst="rect">
            <a:avLst/>
          </a:prstGeom>
          <a:noFill/>
        </p:spPr>
        <p:txBody>
          <a:bodyPr wrap="square" rtlCol="0">
            <a:spAutoFit/>
          </a:bodyPr>
          <a:lstStyle/>
          <a:p>
            <a:pPr>
              <a:buClr>
                <a:srgbClr val="00A1BC"/>
              </a:buClr>
              <a:buSzPct val="120000"/>
              <a:defRPr/>
            </a:pPr>
            <a:r>
              <a:rPr lang="en-US" sz="1100" b="1" dirty="0">
                <a:solidFill>
                  <a:schemeClr val="tx1">
                    <a:lumMod val="65000"/>
                    <a:lumOff val="35000"/>
                  </a:schemeClr>
                </a:solidFill>
                <a:ea typeface="Source Sans Pro" panose="020B0503030403020204" pitchFamily="34" charset="0"/>
              </a:rPr>
              <a:t>Ms Maddy Kennedy</a:t>
            </a:r>
          </a:p>
          <a:p>
            <a:pPr>
              <a:buClr>
                <a:srgbClr val="00A1BC"/>
              </a:buClr>
              <a:buSzPct val="120000"/>
              <a:defRPr/>
            </a:pPr>
            <a:r>
              <a:rPr lang="en-US" sz="1000" i="1" dirty="0">
                <a:solidFill>
                  <a:srgbClr val="00A1BC"/>
                </a:solidFill>
                <a:ea typeface="Source Sans Pro" panose="020B0503030403020204" pitchFamily="34" charset="0"/>
              </a:rPr>
              <a:t>Non-Executive Director</a:t>
            </a:r>
          </a:p>
          <a:p>
            <a:pPr marL="100800" indent="-100800">
              <a:lnSpc>
                <a:spcPts val="950"/>
              </a:lnSpc>
              <a:spcBef>
                <a:spcPts val="150"/>
              </a:spcBef>
              <a:buClr>
                <a:srgbClr val="00A1BC"/>
              </a:buClr>
              <a:buSzPct val="120000"/>
              <a:buFont typeface="Arial"/>
              <a:buChar char="•"/>
              <a:defRPr/>
            </a:pPr>
            <a:r>
              <a:rPr lang="en-US" sz="900" dirty="0">
                <a:solidFill>
                  <a:schemeClr val="bg1">
                    <a:lumMod val="50000"/>
                  </a:schemeClr>
                </a:solidFill>
                <a:ea typeface="Source Sans Pro" panose="020B0503030403020204" pitchFamily="34" charset="0"/>
              </a:rPr>
              <a:t>Over 20 years of experience in life sciences including IPO, M&amp;A, fundraising and strategic review as CFO</a:t>
            </a:r>
          </a:p>
        </p:txBody>
      </p:sp>
      <p:sp>
        <p:nvSpPr>
          <p:cNvPr id="24" name="TextBox 23"/>
          <p:cNvSpPr txBox="1"/>
          <p:nvPr/>
        </p:nvSpPr>
        <p:spPr>
          <a:xfrm>
            <a:off x="369581" y="958448"/>
            <a:ext cx="8395146" cy="276999"/>
          </a:xfrm>
          <a:prstGeom prst="rect">
            <a:avLst/>
          </a:prstGeom>
          <a:solidFill>
            <a:srgbClr val="52C0D3"/>
          </a:solidFill>
        </p:spPr>
        <p:txBody>
          <a:bodyPr wrap="square" rtlCol="0">
            <a:spAutoFit/>
          </a:bodyPr>
          <a:lstStyle/>
          <a:p>
            <a:pPr>
              <a:buClr>
                <a:srgbClr val="00A1BC"/>
              </a:buClr>
              <a:buSzPct val="120000"/>
              <a:defRPr/>
            </a:pPr>
            <a:r>
              <a:rPr lang="en-US" sz="1200" b="1" spc="50" dirty="0">
                <a:solidFill>
                  <a:schemeClr val="bg1"/>
                </a:solidFill>
                <a:ea typeface="Source Sans Pro" panose="020B0503030403020204" pitchFamily="34" charset="0"/>
              </a:rPr>
              <a:t>EXECUTIVE LEADERSHIP</a:t>
            </a:r>
          </a:p>
        </p:txBody>
      </p:sp>
      <p:sp>
        <p:nvSpPr>
          <p:cNvPr id="26" name="TextBox 25"/>
          <p:cNvSpPr txBox="1"/>
          <p:nvPr/>
        </p:nvSpPr>
        <p:spPr>
          <a:xfrm>
            <a:off x="369581" y="2933730"/>
            <a:ext cx="8395146" cy="276999"/>
          </a:xfrm>
          <a:prstGeom prst="rect">
            <a:avLst/>
          </a:prstGeom>
          <a:solidFill>
            <a:srgbClr val="67B9E1"/>
          </a:solidFill>
        </p:spPr>
        <p:txBody>
          <a:bodyPr wrap="square" rtlCol="0">
            <a:spAutoFit/>
          </a:bodyPr>
          <a:lstStyle/>
          <a:p>
            <a:pPr>
              <a:buClr>
                <a:srgbClr val="00A1BC"/>
              </a:buClr>
              <a:buSzPct val="120000"/>
              <a:defRPr/>
            </a:pPr>
            <a:r>
              <a:rPr lang="en-US" sz="1200" b="1" spc="50" dirty="0">
                <a:solidFill>
                  <a:schemeClr val="bg1"/>
                </a:solidFill>
                <a:ea typeface="Source Sans Pro" panose="020B0503030403020204" pitchFamily="34" charset="0"/>
              </a:rPr>
              <a:t>NON-EXECUTIVE DIRECTORS</a:t>
            </a:r>
          </a:p>
        </p:txBody>
      </p:sp>
      <p:pic>
        <p:nvPicPr>
          <p:cNvPr id="16" name="Picture 15" descr="ann-phot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93" y="1340733"/>
            <a:ext cx="439033" cy="435781"/>
          </a:xfrm>
          <a:prstGeom prst="rect">
            <a:avLst/>
          </a:prstGeom>
        </p:spPr>
      </p:pic>
      <p:cxnSp>
        <p:nvCxnSpPr>
          <p:cNvPr id="28" name="Straight Connector 27"/>
          <p:cNvCxnSpPr/>
          <p:nvPr/>
        </p:nvCxnSpPr>
        <p:spPr>
          <a:xfrm>
            <a:off x="4559620" y="1340733"/>
            <a:ext cx="0" cy="1370442"/>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113724" y="3329744"/>
            <a:ext cx="0" cy="125137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p:cNvCxnSpPr>
          <p:nvPr/>
        </p:nvCxnSpPr>
        <p:spPr>
          <a:xfrm>
            <a:off x="5942058" y="3329744"/>
            <a:ext cx="16363" cy="125137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hox-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9403" y="4378808"/>
            <a:ext cx="575737" cy="254969"/>
          </a:xfrm>
          <a:prstGeom prst="rect">
            <a:avLst/>
          </a:prstGeom>
        </p:spPr>
      </p:pic>
      <p:pic>
        <p:nvPicPr>
          <p:cNvPr id="14" name="Picture 13" descr="acacia-logo-we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9167" y="4283871"/>
            <a:ext cx="721137" cy="237975"/>
          </a:xfrm>
          <a:prstGeom prst="rect">
            <a:avLst/>
          </a:prstGeom>
        </p:spPr>
      </p:pic>
      <p:pic>
        <p:nvPicPr>
          <p:cNvPr id="29" name="Picture 28" descr="original-5017e7b9-cb96-4001-86c0-08cad016937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5787" y="4117899"/>
            <a:ext cx="714751" cy="254504"/>
          </a:xfrm>
          <a:prstGeom prst="rect">
            <a:avLst/>
          </a:prstGeom>
        </p:spPr>
      </p:pic>
      <p:pic>
        <p:nvPicPr>
          <p:cNvPr id="32" name="Picture 31" descr="Unknow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6701" y="4237358"/>
            <a:ext cx="926242" cy="125043"/>
          </a:xfrm>
          <a:prstGeom prst="rect">
            <a:avLst/>
          </a:prstGeom>
        </p:spPr>
      </p:pic>
      <p:pic>
        <p:nvPicPr>
          <p:cNvPr id="33" name="Picture 32" descr="Photo-lab21-heal-65bfcef588bc2037bf4cbc685e7138c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93886" y="4140800"/>
            <a:ext cx="429674" cy="271554"/>
          </a:xfrm>
          <a:prstGeom prst="rect">
            <a:avLst/>
          </a:prstGeom>
        </p:spPr>
      </p:pic>
      <p:pic>
        <p:nvPicPr>
          <p:cNvPr id="25" name="Picture 4" descr="http://logok.org/wp-content/uploads/2014/10/GSK-logo-2014.png">
            <a:hlinkClick r:id="rId11"/>
            <a:extLst>
              <a:ext uri="{FF2B5EF4-FFF2-40B4-BE49-F238E27FC236}">
                <a16:creationId xmlns:a16="http://schemas.microsoft.com/office/drawing/2014/main" id="{0FFC5756-861D-418C-B868-C9DA1E4A030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886" t="12756" r="18353" b="15874"/>
          <a:stretch/>
        </p:blipFill>
        <p:spPr bwMode="auto">
          <a:xfrm>
            <a:off x="596605" y="2453766"/>
            <a:ext cx="335192" cy="281561"/>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6">
            <a:extLst>
              <a:ext uri="{FF2B5EF4-FFF2-40B4-BE49-F238E27FC236}">
                <a16:creationId xmlns:a16="http://schemas.microsoft.com/office/drawing/2014/main" id="{1972064E-D0CE-425F-A133-6F36BA09748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6307" b="35181"/>
          <a:stretch/>
        </p:blipFill>
        <p:spPr bwMode="auto">
          <a:xfrm>
            <a:off x="1016783" y="2454775"/>
            <a:ext cx="622930" cy="239903"/>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33">
            <a:extLst>
              <a:ext uri="{FF2B5EF4-FFF2-40B4-BE49-F238E27FC236}">
                <a16:creationId xmlns:a16="http://schemas.microsoft.com/office/drawing/2014/main" id="{15931371-AD8C-4C89-AC14-2885E8E05315}"/>
              </a:ext>
            </a:extLst>
          </p:cNvPr>
          <p:cNvPicPr>
            <a:picLocks noChangeAspect="1"/>
          </p:cNvPicPr>
          <p:nvPr/>
        </p:nvPicPr>
        <p:blipFill rotWithShape="1">
          <a:blip r:embed="rId14">
            <a:extLst>
              <a:ext uri="{28A0092B-C50C-407E-A947-70E740481C1C}">
                <a14:useLocalDpi xmlns:a14="http://schemas.microsoft.com/office/drawing/2010/main" val="0"/>
              </a:ext>
            </a:extLst>
          </a:blip>
          <a:srcRect t="25949" b="30163"/>
          <a:stretch/>
        </p:blipFill>
        <p:spPr>
          <a:xfrm>
            <a:off x="2588170" y="2520005"/>
            <a:ext cx="485364" cy="213015"/>
          </a:xfrm>
          <a:prstGeom prst="rect">
            <a:avLst/>
          </a:prstGeom>
        </p:spPr>
      </p:pic>
      <p:pic>
        <p:nvPicPr>
          <p:cNvPr id="1026" name="Picture 2">
            <a:extLst>
              <a:ext uri="{FF2B5EF4-FFF2-40B4-BE49-F238E27FC236}">
                <a16:creationId xmlns:a16="http://schemas.microsoft.com/office/drawing/2014/main" id="{5F96C3C0-DA43-4BB7-B027-C06F67C78473}"/>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229280" y="2517110"/>
            <a:ext cx="218935" cy="18001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6">
            <a:extLst>
              <a:ext uri="{FF2B5EF4-FFF2-40B4-BE49-F238E27FC236}">
                <a16:creationId xmlns:a16="http://schemas.microsoft.com/office/drawing/2014/main" id="{81DAE2B2-28F7-4927-B7A5-24A60C5FA8D7}"/>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751324" y="2518735"/>
            <a:ext cx="686359" cy="1998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a:extLst>
              <a:ext uri="{FF2B5EF4-FFF2-40B4-BE49-F238E27FC236}">
                <a16:creationId xmlns:a16="http://schemas.microsoft.com/office/drawing/2014/main" id="{7B5FC353-D2BF-4585-B039-B738EC5CDEAB}"/>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5306076" y="2445815"/>
            <a:ext cx="888849" cy="21776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sosei heptares arakis">
            <a:extLst>
              <a:ext uri="{FF2B5EF4-FFF2-40B4-BE49-F238E27FC236}">
                <a16:creationId xmlns:a16="http://schemas.microsoft.com/office/drawing/2014/main" id="{2C871C3E-CF8E-4223-84C6-82D867EA69F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0265" t="33695" r="6770" b="42936"/>
          <a:stretch/>
        </p:blipFill>
        <p:spPr bwMode="auto">
          <a:xfrm>
            <a:off x="4152378" y="4457202"/>
            <a:ext cx="523636" cy="9818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arakis pharmaceuticals logo">
            <a:extLst>
              <a:ext uri="{FF2B5EF4-FFF2-40B4-BE49-F238E27FC236}">
                <a16:creationId xmlns:a16="http://schemas.microsoft.com/office/drawing/2014/main" id="{51A3BDE6-8A45-4D7A-9623-385F3AD6654F}"/>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2276" t="40771" r="14358" b="36994"/>
          <a:stretch/>
        </p:blipFill>
        <p:spPr bwMode="auto">
          <a:xfrm>
            <a:off x="4116251" y="4269175"/>
            <a:ext cx="595890" cy="1805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Image result for btg specialty pharmaceuticals">
            <a:extLst>
              <a:ext uri="{FF2B5EF4-FFF2-40B4-BE49-F238E27FC236}">
                <a16:creationId xmlns:a16="http://schemas.microsoft.com/office/drawing/2014/main" id="{A90B9886-F402-4C53-8856-9841B79FA6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10735" y="4261829"/>
            <a:ext cx="380929" cy="3809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Image result for mundipharma logo">
            <a:extLst>
              <a:ext uri="{FF2B5EF4-FFF2-40B4-BE49-F238E27FC236}">
                <a16:creationId xmlns:a16="http://schemas.microsoft.com/office/drawing/2014/main" id="{C8179172-893D-4E00-A235-D325CEF2CB62}"/>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0455" r="5440"/>
          <a:stretch/>
        </p:blipFill>
        <p:spPr bwMode="auto">
          <a:xfrm>
            <a:off x="5347637" y="4256546"/>
            <a:ext cx="392727" cy="2334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Image result for vectura logo">
            <a:extLst>
              <a:ext uri="{FF2B5EF4-FFF2-40B4-BE49-F238E27FC236}">
                <a16:creationId xmlns:a16="http://schemas.microsoft.com/office/drawing/2014/main" id="{D1FAD6BC-E783-4F5F-8DAC-AD23D75BEE79}"/>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4646" t="39731" r="2757" b="41374"/>
          <a:stretch/>
        </p:blipFill>
        <p:spPr bwMode="auto">
          <a:xfrm>
            <a:off x="1617160" y="4172947"/>
            <a:ext cx="776421" cy="15845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id="{950F1373-677F-40CC-B3A9-1D111ECEBFB4}"/>
              </a:ext>
            </a:extLst>
          </p:cNvPr>
          <p:cNvPicPr>
            <a:picLocks noChangeAspect="1"/>
          </p:cNvPicPr>
          <p:nvPr/>
        </p:nvPicPr>
        <p:blipFill>
          <a:blip r:embed="rId23"/>
          <a:stretch>
            <a:fillRect/>
          </a:stretch>
        </p:blipFill>
        <p:spPr>
          <a:xfrm>
            <a:off x="6245356" y="4437306"/>
            <a:ext cx="613666" cy="197854"/>
          </a:xfrm>
          <a:prstGeom prst="rect">
            <a:avLst/>
          </a:prstGeom>
        </p:spPr>
      </p:pic>
      <p:pic>
        <p:nvPicPr>
          <p:cNvPr id="8" name="Picture 7">
            <a:extLst>
              <a:ext uri="{FF2B5EF4-FFF2-40B4-BE49-F238E27FC236}">
                <a16:creationId xmlns:a16="http://schemas.microsoft.com/office/drawing/2014/main" id="{952C365F-0E4A-4DD7-8382-3CAE48CC3C87}"/>
              </a:ext>
            </a:extLst>
          </p:cNvPr>
          <p:cNvPicPr>
            <a:picLocks noChangeAspect="1"/>
          </p:cNvPicPr>
          <p:nvPr/>
        </p:nvPicPr>
        <p:blipFill>
          <a:blip r:embed="rId24"/>
          <a:stretch>
            <a:fillRect/>
          </a:stretch>
        </p:blipFill>
        <p:spPr>
          <a:xfrm>
            <a:off x="7276218" y="4490015"/>
            <a:ext cx="326645" cy="130915"/>
          </a:xfrm>
          <a:prstGeom prst="rect">
            <a:avLst/>
          </a:prstGeom>
        </p:spPr>
      </p:pic>
      <p:pic>
        <p:nvPicPr>
          <p:cNvPr id="10" name="Picture 2" descr="Image result for shield therapeutics logo">
            <a:extLst>
              <a:ext uri="{FF2B5EF4-FFF2-40B4-BE49-F238E27FC236}">
                <a16:creationId xmlns:a16="http://schemas.microsoft.com/office/drawing/2014/main" id="{E4C33735-B9B8-4698-98F6-F44132C0CC9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8605" y="4412354"/>
            <a:ext cx="637539" cy="25496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a:extLst>
              <a:ext uri="{FF2B5EF4-FFF2-40B4-BE49-F238E27FC236}">
                <a16:creationId xmlns:a16="http://schemas.microsoft.com/office/drawing/2014/main" id="{2C205925-4AE4-47DE-8381-E76DDD828ACD}"/>
              </a:ext>
            </a:extLst>
          </p:cNvPr>
          <p:cNvPicPr>
            <a:picLocks noChangeAspect="1" noChangeArrowheads="1"/>
          </p:cNvPicPr>
          <p:nvPr/>
        </p:nvPicPr>
        <p:blipFill>
          <a:blip r:embed="rId26">
            <a:extLst>
              <a:ext uri="{28A0092B-C50C-407E-A947-70E740481C1C}">
                <a14:useLocalDpi xmlns:a14="http://schemas.microsoft.com/office/drawing/2010/main" val="0"/>
              </a:ext>
            </a:extLst>
          </a:blip>
          <a:stretch>
            <a:fillRect/>
          </a:stretch>
        </p:blipFill>
        <p:spPr bwMode="auto">
          <a:xfrm>
            <a:off x="3591699" y="2520895"/>
            <a:ext cx="509137" cy="16172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3558C0DB-3F62-4E18-A235-68689EDE18B1}"/>
              </a:ext>
            </a:extLst>
          </p:cNvPr>
          <p:cNvPicPr>
            <a:picLocks noChangeAspect="1"/>
          </p:cNvPicPr>
          <p:nvPr/>
        </p:nvPicPr>
        <p:blipFill>
          <a:blip r:embed="rId27"/>
          <a:stretch>
            <a:fillRect/>
          </a:stretch>
        </p:blipFill>
        <p:spPr>
          <a:xfrm>
            <a:off x="303810" y="4177363"/>
            <a:ext cx="969590" cy="213016"/>
          </a:xfrm>
          <a:prstGeom prst="rect">
            <a:avLst/>
          </a:prstGeom>
        </p:spPr>
      </p:pic>
      <p:sp>
        <p:nvSpPr>
          <p:cNvPr id="2" name="Slide Number Placeholder 1">
            <a:extLst>
              <a:ext uri="{FF2B5EF4-FFF2-40B4-BE49-F238E27FC236}">
                <a16:creationId xmlns:a16="http://schemas.microsoft.com/office/drawing/2014/main" id="{1D271D1B-43B3-4381-BACF-712B0ADD3D97}"/>
              </a:ext>
            </a:extLst>
          </p:cNvPr>
          <p:cNvSpPr>
            <a:spLocks noGrp="1"/>
          </p:cNvSpPr>
          <p:nvPr>
            <p:ph type="sldNum" sz="quarter" idx="10"/>
          </p:nvPr>
        </p:nvSpPr>
        <p:spPr/>
        <p:txBody>
          <a:bodyPr/>
          <a:lstStyle/>
          <a:p>
            <a:fld id="{76A38E77-7C03-F640-80E2-C5C8807B5640}" type="slidenum">
              <a:rPr lang="en-US" smtClean="0"/>
              <a:t>4</a:t>
            </a:fld>
            <a:endParaRPr lang="en-US" dirty="0"/>
          </a:p>
        </p:txBody>
      </p:sp>
    </p:spTree>
    <p:extLst>
      <p:ext uri="{BB962C8B-B14F-4D97-AF65-F5344CB8AC3E}">
        <p14:creationId xmlns:p14="http://schemas.microsoft.com/office/powerpoint/2010/main" val="150051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ent Arrow 15"/>
          <p:cNvSpPr/>
          <p:nvPr/>
        </p:nvSpPr>
        <p:spPr>
          <a:xfrm>
            <a:off x="1666516" y="2882108"/>
            <a:ext cx="792939" cy="840289"/>
          </a:xfrm>
          <a:prstGeom prst="bentArrow">
            <a:avLst>
              <a:gd name="adj1" fmla="val 25000"/>
              <a:gd name="adj2" fmla="val 25000"/>
              <a:gd name="adj3" fmla="val 25000"/>
              <a:gd name="adj4" fmla="val 75000"/>
            </a:avLst>
          </a:prstGeom>
          <a:solidFill>
            <a:schemeClr val="tx1">
              <a:lumMod val="65000"/>
              <a:lumOff val="3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Bent Arrow 16"/>
          <p:cNvSpPr/>
          <p:nvPr/>
        </p:nvSpPr>
        <p:spPr>
          <a:xfrm flipH="1">
            <a:off x="6692944" y="2889229"/>
            <a:ext cx="786219" cy="833168"/>
          </a:xfrm>
          <a:prstGeom prst="bentArrow">
            <a:avLst>
              <a:gd name="adj1" fmla="val 25000"/>
              <a:gd name="adj2" fmla="val 25000"/>
              <a:gd name="adj3" fmla="val 25000"/>
              <a:gd name="adj4" fmla="val 75000"/>
            </a:avLst>
          </a:prstGeom>
          <a:solidFill>
            <a:schemeClr val="tx1">
              <a:lumMod val="65000"/>
              <a:lumOff val="3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Up Arrow 17"/>
          <p:cNvSpPr/>
          <p:nvPr/>
        </p:nvSpPr>
        <p:spPr>
          <a:xfrm>
            <a:off x="4404059" y="3305813"/>
            <a:ext cx="344282" cy="309079"/>
          </a:xfrm>
          <a:prstGeom prst="upArrow">
            <a:avLst>
              <a:gd name="adj1" fmla="val 61711"/>
              <a:gd name="adj2" fmla="val 50000"/>
            </a:avLst>
          </a:prstGeom>
          <a:solidFill>
            <a:schemeClr val="tx1">
              <a:lumMod val="65000"/>
              <a:lumOff val="3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Rounded Rectangle 20"/>
          <p:cNvSpPr/>
          <p:nvPr/>
        </p:nvSpPr>
        <p:spPr>
          <a:xfrm>
            <a:off x="2453548" y="1648045"/>
            <a:ext cx="4240210" cy="795349"/>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27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459455" y="2510464"/>
            <a:ext cx="4240210" cy="795349"/>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AU" dirty="0"/>
              <a:t>Nuformix Strategy</a:t>
            </a:r>
            <a:br>
              <a:rPr lang="en-AU" dirty="0"/>
            </a:br>
            <a:endParaRPr lang="en-US" dirty="0"/>
          </a:p>
        </p:txBody>
      </p:sp>
      <p:sp>
        <p:nvSpPr>
          <p:cNvPr id="4" name="TextBox 3"/>
          <p:cNvSpPr txBox="1"/>
          <p:nvPr/>
        </p:nvSpPr>
        <p:spPr>
          <a:xfrm>
            <a:off x="381600" y="944193"/>
            <a:ext cx="8405147" cy="635183"/>
          </a:xfrm>
          <a:prstGeom prst="rect">
            <a:avLst/>
          </a:prstGeom>
          <a:solidFill>
            <a:srgbClr val="00A1BC"/>
          </a:solidFill>
        </p:spPr>
        <p:txBody>
          <a:bodyPr wrap="square" lIns="72000" tIns="187200" rIns="72000" bIns="198000" rtlCol="0">
            <a:spAutoFit/>
          </a:bodyPr>
          <a:lstStyle/>
          <a:p>
            <a:pPr algn="ctr"/>
            <a:r>
              <a:rPr lang="en-US" sz="1600" b="1" dirty="0">
                <a:solidFill>
                  <a:srgbClr val="FFFFFF"/>
                </a:solidFill>
              </a:rPr>
              <a:t>Unlocking the potential of therapeutics for fibrosis &amp; oncology</a:t>
            </a:r>
            <a:endParaRPr lang="en-GB" sz="1600" b="1" dirty="0">
              <a:solidFill>
                <a:srgbClr val="FFFFFF"/>
              </a:solidFill>
            </a:endParaRPr>
          </a:p>
        </p:txBody>
      </p:sp>
      <p:sp>
        <p:nvSpPr>
          <p:cNvPr id="5" name="TextBox 4"/>
          <p:cNvSpPr txBox="1"/>
          <p:nvPr/>
        </p:nvSpPr>
        <p:spPr>
          <a:xfrm>
            <a:off x="2531944" y="1827863"/>
            <a:ext cx="4073644" cy="478144"/>
          </a:xfrm>
          <a:prstGeom prst="rect">
            <a:avLst/>
          </a:prstGeom>
          <a:noFill/>
        </p:spPr>
        <p:txBody>
          <a:bodyPr wrap="square" lIns="0" tIns="0" rIns="0" bIns="46800" rtlCol="0">
            <a:spAutoFit/>
          </a:bodyPr>
          <a:lstStyle/>
          <a:p>
            <a:pPr algn="ctr"/>
            <a:r>
              <a:rPr lang="en-US" sz="1400" dirty="0">
                <a:solidFill>
                  <a:schemeClr val="tx1">
                    <a:lumMod val="65000"/>
                    <a:lumOff val="35000"/>
                  </a:schemeClr>
                </a:solidFill>
                <a:ea typeface="Source Sans Pro" panose="020B0503030403020204" pitchFamily="34" charset="0"/>
              </a:rPr>
              <a:t>Accelerate value creation through Business Development &amp; Licensing</a:t>
            </a:r>
            <a:endParaRPr lang="en-GB" sz="1400" dirty="0">
              <a:solidFill>
                <a:schemeClr val="tx1">
                  <a:lumMod val="65000"/>
                  <a:lumOff val="35000"/>
                </a:schemeClr>
              </a:solidFill>
              <a:ea typeface="Source Sans Pro" panose="020B0503030403020204" pitchFamily="34" charset="0"/>
            </a:endParaRPr>
          </a:p>
        </p:txBody>
      </p:sp>
      <p:sp>
        <p:nvSpPr>
          <p:cNvPr id="6" name="TextBox 5"/>
          <p:cNvSpPr txBox="1"/>
          <p:nvPr/>
        </p:nvSpPr>
        <p:spPr>
          <a:xfrm>
            <a:off x="2626021" y="2675139"/>
            <a:ext cx="3919087" cy="478144"/>
          </a:xfrm>
          <a:prstGeom prst="rect">
            <a:avLst/>
          </a:prstGeom>
          <a:noFill/>
        </p:spPr>
        <p:txBody>
          <a:bodyPr wrap="square" lIns="0" tIns="0" rIns="0" bIns="46800" rtlCol="0">
            <a:spAutoFit/>
          </a:bodyPr>
          <a:lstStyle/>
          <a:p>
            <a:pPr algn="ctr"/>
            <a:r>
              <a:rPr lang="en-US" sz="1400" dirty="0">
                <a:solidFill>
                  <a:schemeClr val="tx1">
                    <a:lumMod val="65000"/>
                    <a:lumOff val="35000"/>
                  </a:schemeClr>
                </a:solidFill>
                <a:ea typeface="Source Sans Pro" panose="020B0503030403020204" pitchFamily="34" charset="0"/>
              </a:rPr>
              <a:t>Optimise value from existing assets, with prioritised use of cash &amp; tight financial control*</a:t>
            </a:r>
            <a:endParaRPr lang="en-GB" sz="1400" dirty="0">
              <a:solidFill>
                <a:schemeClr val="tx1">
                  <a:lumMod val="65000"/>
                  <a:lumOff val="35000"/>
                </a:schemeClr>
              </a:solidFill>
              <a:ea typeface="Source Sans Pro" panose="020B0503030403020204" pitchFamily="34" charset="0"/>
            </a:endParaRPr>
          </a:p>
        </p:txBody>
      </p:sp>
      <p:sp>
        <p:nvSpPr>
          <p:cNvPr id="8" name="Rounded Rectangle 7"/>
          <p:cNvSpPr/>
          <p:nvPr/>
        </p:nvSpPr>
        <p:spPr>
          <a:xfrm>
            <a:off x="509279" y="3614893"/>
            <a:ext cx="2554964" cy="920522"/>
          </a:xfrm>
          <a:prstGeom prst="roundRect">
            <a:avLst/>
          </a:prstGeom>
          <a:gradFill flip="none" rotWithShape="1">
            <a:gsLst>
              <a:gs pos="0">
                <a:srgbClr val="2DA1E5">
                  <a:tint val="66000"/>
                  <a:satMod val="160000"/>
                </a:srgbClr>
              </a:gs>
              <a:gs pos="50000">
                <a:srgbClr val="2DA1E5">
                  <a:tint val="44500"/>
                  <a:satMod val="160000"/>
                </a:srgbClr>
              </a:gs>
              <a:gs pos="100000">
                <a:srgbClr val="2DA1E5">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3291285" y="3614893"/>
            <a:ext cx="2554964" cy="920522"/>
          </a:xfrm>
          <a:prstGeom prst="roundRect">
            <a:avLst/>
          </a:prstGeom>
          <a:gradFill flip="none" rotWithShape="1">
            <a:gsLst>
              <a:gs pos="0">
                <a:srgbClr val="2DA1E5">
                  <a:tint val="66000"/>
                  <a:satMod val="160000"/>
                </a:srgbClr>
              </a:gs>
              <a:gs pos="50000">
                <a:srgbClr val="2DA1E5">
                  <a:tint val="44500"/>
                  <a:satMod val="160000"/>
                </a:srgbClr>
              </a:gs>
              <a:gs pos="100000">
                <a:srgbClr val="2DA1E5">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070510" y="3614893"/>
            <a:ext cx="2554964" cy="920522"/>
          </a:xfrm>
          <a:prstGeom prst="roundRect">
            <a:avLst/>
          </a:prstGeom>
          <a:gradFill flip="none" rotWithShape="1">
            <a:gsLst>
              <a:gs pos="0">
                <a:srgbClr val="2DA1E5">
                  <a:tint val="66000"/>
                  <a:satMod val="160000"/>
                </a:srgbClr>
              </a:gs>
              <a:gs pos="50000">
                <a:srgbClr val="2DA1E5">
                  <a:tint val="44500"/>
                  <a:satMod val="160000"/>
                </a:srgbClr>
              </a:gs>
              <a:gs pos="100000">
                <a:srgbClr val="2DA1E5">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58545" y="3694379"/>
            <a:ext cx="2244421" cy="785921"/>
          </a:xfrm>
          <a:prstGeom prst="rect">
            <a:avLst/>
          </a:prstGeom>
          <a:noFill/>
        </p:spPr>
        <p:txBody>
          <a:bodyPr wrap="square" lIns="0" tIns="0" rIns="0" bIns="46800" rtlCol="0">
            <a:spAutoFit/>
          </a:bodyPr>
          <a:lstStyle/>
          <a:p>
            <a:pPr algn="ctr"/>
            <a:r>
              <a:rPr lang="en-US" sz="1200" dirty="0">
                <a:solidFill>
                  <a:schemeClr val="tx1">
                    <a:lumMod val="65000"/>
                    <a:lumOff val="35000"/>
                  </a:schemeClr>
                </a:solidFill>
                <a:ea typeface="Source Sans Pro" panose="020B0503030403020204" pitchFamily="34" charset="0"/>
              </a:rPr>
              <a:t>Progress further activities on NXP002 to deliver compelling data to increase asset value and attractiveness to partners/licensees</a:t>
            </a:r>
          </a:p>
        </p:txBody>
      </p:sp>
      <p:sp>
        <p:nvSpPr>
          <p:cNvPr id="12" name="TextBox 11"/>
          <p:cNvSpPr txBox="1"/>
          <p:nvPr/>
        </p:nvSpPr>
        <p:spPr>
          <a:xfrm>
            <a:off x="3420391" y="3972190"/>
            <a:ext cx="2244421" cy="231923"/>
          </a:xfrm>
          <a:prstGeom prst="rect">
            <a:avLst/>
          </a:prstGeom>
          <a:noFill/>
        </p:spPr>
        <p:txBody>
          <a:bodyPr wrap="square" lIns="0" tIns="0" rIns="0" bIns="46800" rtlCol="0">
            <a:spAutoFit/>
          </a:bodyPr>
          <a:lstStyle/>
          <a:p>
            <a:pPr algn="ctr"/>
            <a:r>
              <a:rPr lang="en-US" sz="1200" dirty="0">
                <a:solidFill>
                  <a:schemeClr val="tx1">
                    <a:lumMod val="65000"/>
                    <a:lumOff val="35000"/>
                  </a:schemeClr>
                </a:solidFill>
                <a:ea typeface="Source Sans Pro" panose="020B0503030403020204" pitchFamily="34" charset="0"/>
              </a:rPr>
              <a:t>NXP001</a:t>
            </a:r>
            <a:r>
              <a:rPr lang="en-US" sz="1200" dirty="0">
                <a:solidFill>
                  <a:schemeClr val="bg1"/>
                </a:solidFill>
              </a:rPr>
              <a:t> </a:t>
            </a:r>
            <a:r>
              <a:rPr lang="en-US" sz="1200" dirty="0">
                <a:solidFill>
                  <a:schemeClr val="tx1">
                    <a:lumMod val="65000"/>
                    <a:lumOff val="35000"/>
                  </a:schemeClr>
                </a:solidFill>
                <a:ea typeface="Source Sans Pro" panose="020B0503030403020204" pitchFamily="34" charset="0"/>
              </a:rPr>
              <a:t>licensing</a:t>
            </a:r>
          </a:p>
        </p:txBody>
      </p:sp>
      <p:sp>
        <p:nvSpPr>
          <p:cNvPr id="13" name="TextBox 12"/>
          <p:cNvSpPr txBox="1"/>
          <p:nvPr/>
        </p:nvSpPr>
        <p:spPr>
          <a:xfrm>
            <a:off x="6303198" y="3775007"/>
            <a:ext cx="2089864" cy="601255"/>
          </a:xfrm>
          <a:prstGeom prst="rect">
            <a:avLst/>
          </a:prstGeom>
          <a:noFill/>
        </p:spPr>
        <p:txBody>
          <a:bodyPr wrap="square" lIns="0" tIns="0" rIns="0" bIns="46800" rtlCol="0">
            <a:spAutoFit/>
          </a:bodyPr>
          <a:lstStyle/>
          <a:p>
            <a:pPr algn="ctr"/>
            <a:r>
              <a:rPr lang="en-US" sz="1200" dirty="0">
                <a:solidFill>
                  <a:schemeClr val="tx1">
                    <a:lumMod val="65000"/>
                    <a:lumOff val="35000"/>
                  </a:schemeClr>
                </a:solidFill>
                <a:ea typeface="Source Sans Pro" panose="020B0503030403020204" pitchFamily="34" charset="0"/>
              </a:rPr>
              <a:t>Further research on NXP004 for oncology and potential IP licensing opportunity</a:t>
            </a:r>
          </a:p>
        </p:txBody>
      </p:sp>
      <p:sp>
        <p:nvSpPr>
          <p:cNvPr id="14" name="TextBox 13"/>
          <p:cNvSpPr txBox="1"/>
          <p:nvPr/>
        </p:nvSpPr>
        <p:spPr>
          <a:xfrm>
            <a:off x="4867661" y="4580056"/>
            <a:ext cx="3919086" cy="170368"/>
          </a:xfrm>
          <a:prstGeom prst="rect">
            <a:avLst/>
          </a:prstGeom>
          <a:noFill/>
        </p:spPr>
        <p:txBody>
          <a:bodyPr wrap="square" lIns="0" tIns="0" rIns="0" bIns="46800" rtlCol="0">
            <a:spAutoFit/>
          </a:bodyPr>
          <a:lstStyle/>
          <a:p>
            <a:pPr algn="r"/>
            <a:r>
              <a:rPr lang="en-US" sz="800" dirty="0">
                <a:solidFill>
                  <a:schemeClr val="tx1">
                    <a:lumMod val="65000"/>
                    <a:lumOff val="35000"/>
                  </a:schemeClr>
                </a:solidFill>
              </a:rPr>
              <a:t>* Includes ongoing non-dilutive grant funding applications</a:t>
            </a:r>
            <a:endParaRPr lang="en-GB" sz="800" dirty="0">
              <a:solidFill>
                <a:schemeClr val="tx1">
                  <a:lumMod val="65000"/>
                  <a:lumOff val="35000"/>
                </a:schemeClr>
              </a:solidFill>
            </a:endParaRPr>
          </a:p>
        </p:txBody>
      </p:sp>
      <p:sp>
        <p:nvSpPr>
          <p:cNvPr id="7" name="Slide Number Placeholder 6">
            <a:extLst>
              <a:ext uri="{FF2B5EF4-FFF2-40B4-BE49-F238E27FC236}">
                <a16:creationId xmlns:a16="http://schemas.microsoft.com/office/drawing/2014/main" id="{4F6571CE-7A79-4E96-92EA-3E5D19814074}"/>
              </a:ext>
            </a:extLst>
          </p:cNvPr>
          <p:cNvSpPr>
            <a:spLocks noGrp="1"/>
          </p:cNvSpPr>
          <p:nvPr>
            <p:ph type="sldNum" sz="quarter" idx="10"/>
          </p:nvPr>
        </p:nvSpPr>
        <p:spPr/>
        <p:txBody>
          <a:bodyPr/>
          <a:lstStyle/>
          <a:p>
            <a:fld id="{76A38E77-7C03-F640-80E2-C5C8807B5640}" type="slidenum">
              <a:rPr lang="en-US" smtClean="0"/>
              <a:t>5</a:t>
            </a:fld>
            <a:endParaRPr lang="en-US" dirty="0"/>
          </a:p>
        </p:txBody>
      </p:sp>
    </p:spTree>
    <p:extLst>
      <p:ext uri="{BB962C8B-B14F-4D97-AF65-F5344CB8AC3E}">
        <p14:creationId xmlns:p14="http://schemas.microsoft.com/office/powerpoint/2010/main" val="423803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a:off x="3418808" y="2124363"/>
            <a:ext cx="484632" cy="491803"/>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own Arrow 12"/>
          <p:cNvSpPr/>
          <p:nvPr/>
        </p:nvSpPr>
        <p:spPr>
          <a:xfrm>
            <a:off x="5746050" y="2124363"/>
            <a:ext cx="484632" cy="491803"/>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wn Arrow 10"/>
          <p:cNvSpPr/>
          <p:nvPr/>
        </p:nvSpPr>
        <p:spPr>
          <a:xfrm>
            <a:off x="1134139" y="2124363"/>
            <a:ext cx="484632" cy="491803"/>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Down Arrow 34"/>
          <p:cNvSpPr/>
          <p:nvPr/>
        </p:nvSpPr>
        <p:spPr>
          <a:xfrm rot="16200000">
            <a:off x="4606403" y="3026348"/>
            <a:ext cx="437376" cy="231997"/>
          </a:xfrm>
          <a:prstGeom prst="downArrow">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wn Arrow 13"/>
          <p:cNvSpPr/>
          <p:nvPr/>
        </p:nvSpPr>
        <p:spPr>
          <a:xfrm rot="16200000">
            <a:off x="2323705" y="3046138"/>
            <a:ext cx="437376" cy="192418"/>
          </a:xfrm>
          <a:prstGeom prst="downArrow">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Business Model</a:t>
            </a:r>
          </a:p>
        </p:txBody>
      </p:sp>
      <p:sp>
        <p:nvSpPr>
          <p:cNvPr id="4" name="Rectangle: Rounded Corners 18">
            <a:extLst>
              <a:ext uri="{FF2B5EF4-FFF2-40B4-BE49-F238E27FC236}">
                <a16:creationId xmlns:a16="http://schemas.microsoft.com/office/drawing/2014/main" id="{A2A48632-4F3E-41A4-B73E-179947403AA4}"/>
              </a:ext>
            </a:extLst>
          </p:cNvPr>
          <p:cNvSpPr/>
          <p:nvPr/>
        </p:nvSpPr>
        <p:spPr>
          <a:xfrm>
            <a:off x="381600" y="1423759"/>
            <a:ext cx="2064584" cy="809078"/>
          </a:xfrm>
          <a:prstGeom prst="roundRect">
            <a:avLst>
              <a:gd name="adj" fmla="val 12839"/>
            </a:avLst>
          </a:prstGeom>
          <a:solidFill>
            <a:schemeClr val="bg1"/>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nSpc>
                <a:spcPts val="1420"/>
              </a:lnSpc>
            </a:pPr>
            <a:r>
              <a:rPr lang="en-AU" sz="1300" dirty="0">
                <a:solidFill>
                  <a:schemeClr val="tx1">
                    <a:lumMod val="65000"/>
                    <a:lumOff val="35000"/>
                  </a:schemeClr>
                </a:solidFill>
                <a:latin typeface="+mj-lt"/>
                <a:ea typeface="Source Sans Pro" panose="020B0503030403020204" pitchFamily="34" charset="0"/>
              </a:rPr>
              <a:t>Extensive drug development and repurposing expertise</a:t>
            </a:r>
          </a:p>
        </p:txBody>
      </p:sp>
      <p:sp>
        <p:nvSpPr>
          <p:cNvPr id="5" name="Rectangle: Rounded Corners 18">
            <a:extLst>
              <a:ext uri="{FF2B5EF4-FFF2-40B4-BE49-F238E27FC236}">
                <a16:creationId xmlns:a16="http://schemas.microsoft.com/office/drawing/2014/main" id="{A2A48632-4F3E-41A4-B73E-179947403AA4}"/>
              </a:ext>
            </a:extLst>
          </p:cNvPr>
          <p:cNvSpPr/>
          <p:nvPr/>
        </p:nvSpPr>
        <p:spPr>
          <a:xfrm>
            <a:off x="2644509" y="1423759"/>
            <a:ext cx="2064584" cy="809078"/>
          </a:xfrm>
          <a:prstGeom prst="roundRect">
            <a:avLst>
              <a:gd name="adj" fmla="val 12839"/>
            </a:avLst>
          </a:prstGeom>
          <a:solidFill>
            <a:schemeClr val="bg1"/>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nSpc>
                <a:spcPts val="1420"/>
              </a:lnSpc>
            </a:pPr>
            <a:r>
              <a:rPr lang="en-AU" sz="1300" dirty="0">
                <a:solidFill>
                  <a:schemeClr val="tx1">
                    <a:lumMod val="65000"/>
                    <a:lumOff val="35000"/>
                  </a:schemeClr>
                </a:solidFill>
                <a:latin typeface="+mj-lt"/>
                <a:ea typeface="Source Sans Pro" panose="020B0503030403020204" pitchFamily="34" charset="0"/>
              </a:rPr>
              <a:t>Virtual development </a:t>
            </a:r>
            <a:br>
              <a:rPr lang="en-AU" sz="1300" dirty="0">
                <a:solidFill>
                  <a:schemeClr val="tx1">
                    <a:lumMod val="65000"/>
                    <a:lumOff val="35000"/>
                  </a:schemeClr>
                </a:solidFill>
                <a:latin typeface="+mj-lt"/>
                <a:ea typeface="Source Sans Pro" panose="020B0503030403020204" pitchFamily="34" charset="0"/>
              </a:rPr>
            </a:br>
            <a:r>
              <a:rPr lang="en-AU" sz="1300" dirty="0">
                <a:solidFill>
                  <a:schemeClr val="tx1">
                    <a:lumMod val="65000"/>
                    <a:lumOff val="35000"/>
                  </a:schemeClr>
                </a:solidFill>
                <a:latin typeface="+mj-lt"/>
                <a:ea typeface="Source Sans Pro" panose="020B0503030403020204" pitchFamily="34" charset="0"/>
              </a:rPr>
              <a:t>via strong network </a:t>
            </a:r>
            <a:br>
              <a:rPr lang="en-AU" sz="1300" dirty="0">
                <a:solidFill>
                  <a:schemeClr val="tx1">
                    <a:lumMod val="65000"/>
                    <a:lumOff val="35000"/>
                  </a:schemeClr>
                </a:solidFill>
                <a:latin typeface="+mj-lt"/>
                <a:ea typeface="Source Sans Pro" panose="020B0503030403020204" pitchFamily="34" charset="0"/>
              </a:rPr>
            </a:br>
            <a:r>
              <a:rPr lang="en-AU" sz="1300" dirty="0">
                <a:solidFill>
                  <a:schemeClr val="tx1">
                    <a:lumMod val="65000"/>
                    <a:lumOff val="35000"/>
                  </a:schemeClr>
                </a:solidFill>
                <a:latin typeface="+mj-lt"/>
                <a:ea typeface="Source Sans Pro" panose="020B0503030403020204" pitchFamily="34" charset="0"/>
              </a:rPr>
              <a:t>of contractors</a:t>
            </a:r>
          </a:p>
        </p:txBody>
      </p:sp>
      <p:sp>
        <p:nvSpPr>
          <p:cNvPr id="6" name="Rectangle: Rounded Corners 18">
            <a:extLst>
              <a:ext uri="{FF2B5EF4-FFF2-40B4-BE49-F238E27FC236}">
                <a16:creationId xmlns:a16="http://schemas.microsoft.com/office/drawing/2014/main" id="{A2A48632-4F3E-41A4-B73E-179947403AA4}"/>
              </a:ext>
            </a:extLst>
          </p:cNvPr>
          <p:cNvSpPr/>
          <p:nvPr/>
        </p:nvSpPr>
        <p:spPr>
          <a:xfrm>
            <a:off x="4941090" y="1423759"/>
            <a:ext cx="2064584" cy="809078"/>
          </a:xfrm>
          <a:prstGeom prst="roundRect">
            <a:avLst>
              <a:gd name="adj" fmla="val 12839"/>
            </a:avLst>
          </a:prstGeom>
          <a:solidFill>
            <a:schemeClr val="bg1"/>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nSpc>
                <a:spcPts val="1420"/>
              </a:lnSpc>
            </a:pPr>
            <a:r>
              <a:rPr lang="en-AU" sz="1300" dirty="0">
                <a:solidFill>
                  <a:schemeClr val="tx1">
                    <a:lumMod val="65000"/>
                    <a:lumOff val="35000"/>
                  </a:schemeClr>
                </a:solidFill>
                <a:latin typeface="+mj-lt"/>
                <a:ea typeface="Source Sans Pro" panose="020B0503030403020204" pitchFamily="34" charset="0"/>
              </a:rPr>
              <a:t>Rigorous business development</a:t>
            </a:r>
          </a:p>
        </p:txBody>
      </p:sp>
      <p:sp>
        <p:nvSpPr>
          <p:cNvPr id="7" name="Rectangle: Rounded Corners 18">
            <a:extLst>
              <a:ext uri="{FF2B5EF4-FFF2-40B4-BE49-F238E27FC236}">
                <a16:creationId xmlns:a16="http://schemas.microsoft.com/office/drawing/2014/main" id="{A2A48632-4F3E-41A4-B73E-179947403AA4}"/>
              </a:ext>
            </a:extLst>
          </p:cNvPr>
          <p:cNvSpPr/>
          <p:nvPr/>
        </p:nvSpPr>
        <p:spPr>
          <a:xfrm>
            <a:off x="381600" y="2616166"/>
            <a:ext cx="2064584" cy="1048307"/>
          </a:xfrm>
          <a:prstGeom prst="roundRect">
            <a:avLst>
              <a:gd name="adj" fmla="val 12839"/>
            </a:avLst>
          </a:prstGeom>
          <a:solidFill>
            <a:schemeClr val="bg1"/>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pPr>
              <a:lnSpc>
                <a:spcPts val="1420"/>
              </a:lnSpc>
            </a:pPr>
            <a:r>
              <a:rPr lang="en-AU" sz="1300" dirty="0">
                <a:solidFill>
                  <a:schemeClr val="tx1">
                    <a:lumMod val="65000"/>
                    <a:lumOff val="35000"/>
                  </a:schemeClr>
                </a:solidFill>
                <a:latin typeface="+mj-lt"/>
                <a:ea typeface="Source Sans Pro" panose="020B0503030403020204" pitchFamily="34" charset="0"/>
              </a:rPr>
              <a:t>Identify / create new product concepts</a:t>
            </a:r>
          </a:p>
        </p:txBody>
      </p:sp>
      <p:sp>
        <p:nvSpPr>
          <p:cNvPr id="8" name="Rectangle: Rounded Corners 18">
            <a:extLst>
              <a:ext uri="{FF2B5EF4-FFF2-40B4-BE49-F238E27FC236}">
                <a16:creationId xmlns:a16="http://schemas.microsoft.com/office/drawing/2014/main" id="{A2A48632-4F3E-41A4-B73E-179947403AA4}"/>
              </a:ext>
            </a:extLst>
          </p:cNvPr>
          <p:cNvSpPr/>
          <p:nvPr/>
        </p:nvSpPr>
        <p:spPr>
          <a:xfrm>
            <a:off x="2644509" y="2616166"/>
            <a:ext cx="2064584" cy="1048307"/>
          </a:xfrm>
          <a:prstGeom prst="roundRect">
            <a:avLst>
              <a:gd name="adj" fmla="val 12839"/>
            </a:avLst>
          </a:prstGeom>
          <a:solidFill>
            <a:schemeClr val="bg1"/>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pPr>
              <a:lnSpc>
                <a:spcPts val="1420"/>
              </a:lnSpc>
            </a:pPr>
            <a:r>
              <a:rPr lang="en-AU" sz="1300" dirty="0">
                <a:solidFill>
                  <a:schemeClr val="tx1">
                    <a:lumMod val="65000"/>
                    <a:lumOff val="35000"/>
                  </a:schemeClr>
                </a:solidFill>
                <a:latin typeface="+mj-lt"/>
                <a:ea typeface="Source Sans Pro" panose="020B0503030403020204" pitchFamily="34" charset="0"/>
              </a:rPr>
              <a:t>IP generation / Preclinical / early clinical development</a:t>
            </a:r>
          </a:p>
        </p:txBody>
      </p:sp>
      <p:sp>
        <p:nvSpPr>
          <p:cNvPr id="9" name="Rectangle: Rounded Corners 18">
            <a:extLst>
              <a:ext uri="{FF2B5EF4-FFF2-40B4-BE49-F238E27FC236}">
                <a16:creationId xmlns:a16="http://schemas.microsoft.com/office/drawing/2014/main" id="{A2A48632-4F3E-41A4-B73E-179947403AA4}"/>
              </a:ext>
            </a:extLst>
          </p:cNvPr>
          <p:cNvSpPr/>
          <p:nvPr/>
        </p:nvSpPr>
        <p:spPr>
          <a:xfrm>
            <a:off x="4941090" y="2616166"/>
            <a:ext cx="2064584" cy="1048307"/>
          </a:xfrm>
          <a:prstGeom prst="roundRect">
            <a:avLst>
              <a:gd name="adj" fmla="val 12839"/>
            </a:avLst>
          </a:prstGeom>
          <a:solidFill>
            <a:schemeClr val="bg1"/>
          </a:solidFill>
          <a:ln w="12700">
            <a:solidFill>
              <a:srgbClr val="00A1BC"/>
            </a:solid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pPr>
              <a:lnSpc>
                <a:spcPts val="1420"/>
              </a:lnSpc>
            </a:pPr>
            <a:r>
              <a:rPr lang="en-AU" sz="1300" dirty="0">
                <a:solidFill>
                  <a:schemeClr val="tx1">
                    <a:lumMod val="65000"/>
                    <a:lumOff val="35000"/>
                  </a:schemeClr>
                </a:solidFill>
                <a:latin typeface="+mj-lt"/>
                <a:ea typeface="Source Sans Pro" panose="020B0503030403020204" pitchFamily="34" charset="0"/>
              </a:rPr>
              <a:t>Value inflexion point – licensing / partnering</a:t>
            </a:r>
          </a:p>
        </p:txBody>
      </p:sp>
      <p:sp>
        <p:nvSpPr>
          <p:cNvPr id="10" name="Rectangle: Rounded Corners 18">
            <a:extLst>
              <a:ext uri="{FF2B5EF4-FFF2-40B4-BE49-F238E27FC236}">
                <a16:creationId xmlns:a16="http://schemas.microsoft.com/office/drawing/2014/main" id="{A2A48632-4F3E-41A4-B73E-179947403AA4}"/>
              </a:ext>
            </a:extLst>
          </p:cNvPr>
          <p:cNvSpPr/>
          <p:nvPr/>
        </p:nvSpPr>
        <p:spPr>
          <a:xfrm>
            <a:off x="7251340" y="2256465"/>
            <a:ext cx="1570849" cy="1618512"/>
          </a:xfrm>
          <a:prstGeom prst="roundRect">
            <a:avLst>
              <a:gd name="adj" fmla="val 50000"/>
            </a:avLst>
          </a:prstGeom>
          <a:solidFill>
            <a:srgbClr val="00A1BC"/>
          </a:solidFill>
          <a:ln w="12700">
            <a:solidFill>
              <a:srgbClr val="00A1BC"/>
            </a:solidFill>
          </a:ln>
          <a:effectLst>
            <a:glow rad="254000">
              <a:schemeClr val="bg1">
                <a:alpha val="6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a typeface="Source Sans Pro" panose="020B0503030403020204" pitchFamily="34" charset="0"/>
            </a:endParaRPr>
          </a:p>
        </p:txBody>
      </p:sp>
      <p:grpSp>
        <p:nvGrpSpPr>
          <p:cNvPr id="15" name="Group 14"/>
          <p:cNvGrpSpPr/>
          <p:nvPr/>
        </p:nvGrpSpPr>
        <p:grpSpPr>
          <a:xfrm>
            <a:off x="1964504" y="1624680"/>
            <a:ext cx="420741" cy="420741"/>
            <a:chOff x="443023" y="1346791"/>
            <a:chExt cx="697023" cy="697023"/>
          </a:xfrm>
        </p:grpSpPr>
        <p:sp>
          <p:nvSpPr>
            <p:cNvPr id="18" name="Oval 17"/>
            <p:cNvSpPr/>
            <p:nvPr/>
          </p:nvSpPr>
          <p:spPr>
            <a:xfrm>
              <a:off x="443023" y="1346791"/>
              <a:ext cx="697023" cy="697023"/>
            </a:xfrm>
            <a:prstGeom prst="ellipse">
              <a:avLst/>
            </a:prstGeom>
            <a:solidFill>
              <a:srgbClr val="2DA1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icon-dru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89" y="1423580"/>
              <a:ext cx="508002" cy="508002"/>
            </a:xfrm>
            <a:prstGeom prst="rect">
              <a:avLst/>
            </a:prstGeom>
          </p:spPr>
        </p:pic>
      </p:grpSp>
      <p:grpSp>
        <p:nvGrpSpPr>
          <p:cNvPr id="16" name="Group 15"/>
          <p:cNvGrpSpPr/>
          <p:nvPr/>
        </p:nvGrpSpPr>
        <p:grpSpPr>
          <a:xfrm>
            <a:off x="4241277" y="1615513"/>
            <a:ext cx="412331" cy="412331"/>
            <a:chOff x="2717209" y="1364512"/>
            <a:chExt cx="697023" cy="697023"/>
          </a:xfrm>
        </p:grpSpPr>
        <p:sp>
          <p:nvSpPr>
            <p:cNvPr id="20" name="Oval 19"/>
            <p:cNvSpPr/>
            <p:nvPr/>
          </p:nvSpPr>
          <p:spPr>
            <a:xfrm>
              <a:off x="2717209" y="1364512"/>
              <a:ext cx="697023" cy="697023"/>
            </a:xfrm>
            <a:prstGeom prst="ellipse">
              <a:avLst/>
            </a:prstGeom>
            <a:solidFill>
              <a:srgbClr val="2DA1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496" y="1464929"/>
              <a:ext cx="508002" cy="508002"/>
            </a:xfrm>
            <a:prstGeom prst="rect">
              <a:avLst/>
            </a:prstGeom>
          </p:spPr>
        </p:pic>
      </p:grpSp>
      <p:grpSp>
        <p:nvGrpSpPr>
          <p:cNvPr id="17" name="Group 16"/>
          <p:cNvGrpSpPr/>
          <p:nvPr/>
        </p:nvGrpSpPr>
        <p:grpSpPr>
          <a:xfrm>
            <a:off x="6541642" y="1624680"/>
            <a:ext cx="414171" cy="414171"/>
            <a:chOff x="5015023" y="1376326"/>
            <a:chExt cx="697023" cy="697023"/>
          </a:xfrm>
        </p:grpSpPr>
        <p:sp>
          <p:nvSpPr>
            <p:cNvPr id="22" name="Oval 21"/>
            <p:cNvSpPr/>
            <p:nvPr/>
          </p:nvSpPr>
          <p:spPr>
            <a:xfrm>
              <a:off x="5015023" y="1376326"/>
              <a:ext cx="697023" cy="697023"/>
            </a:xfrm>
            <a:prstGeom prst="ellipse">
              <a:avLst/>
            </a:prstGeom>
            <a:solidFill>
              <a:srgbClr val="2DA1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496" y="1470836"/>
              <a:ext cx="508002" cy="508002"/>
            </a:xfrm>
            <a:prstGeom prst="rect">
              <a:avLst/>
            </a:prstGeom>
          </p:spPr>
        </p:pic>
      </p:grpSp>
      <p:sp>
        <p:nvSpPr>
          <p:cNvPr id="24" name="Oval 23"/>
          <p:cNvSpPr/>
          <p:nvPr/>
        </p:nvSpPr>
        <p:spPr>
          <a:xfrm>
            <a:off x="448930" y="2776279"/>
            <a:ext cx="697023" cy="697023"/>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96" y="2876403"/>
            <a:ext cx="508002" cy="508002"/>
          </a:xfrm>
          <a:prstGeom prst="rect">
            <a:avLst/>
          </a:prstGeom>
        </p:spPr>
      </p:pic>
      <p:sp>
        <p:nvSpPr>
          <p:cNvPr id="26" name="Oval 25"/>
          <p:cNvSpPr/>
          <p:nvPr/>
        </p:nvSpPr>
        <p:spPr>
          <a:xfrm>
            <a:off x="2711301" y="2776279"/>
            <a:ext cx="697023" cy="697023"/>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3867" y="2876403"/>
            <a:ext cx="508002" cy="508002"/>
          </a:xfrm>
          <a:prstGeom prst="rect">
            <a:avLst/>
          </a:prstGeom>
        </p:spPr>
      </p:pic>
      <p:sp>
        <p:nvSpPr>
          <p:cNvPr id="28" name="Oval 27"/>
          <p:cNvSpPr/>
          <p:nvPr/>
        </p:nvSpPr>
        <p:spPr>
          <a:xfrm>
            <a:off x="5009116" y="2782186"/>
            <a:ext cx="697023" cy="697023"/>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7589" y="2905938"/>
            <a:ext cx="508002" cy="508002"/>
          </a:xfrm>
          <a:prstGeom prst="rect">
            <a:avLst/>
          </a:prstGeom>
        </p:spPr>
      </p:pic>
      <p:pic>
        <p:nvPicPr>
          <p:cNvPr id="30" name="Picture 29"/>
          <p:cNvPicPr>
            <a:picLocks noChangeAspect="1"/>
          </p:cNvPicPr>
          <p:nvPr/>
        </p:nvPicPr>
        <p:blipFill>
          <a:blip r:embed="rId8">
            <a:alphaModFix amt="34000"/>
            <a:extLst>
              <a:ext uri="{28A0092B-C50C-407E-A947-70E740481C1C}">
                <a14:useLocalDpi xmlns:a14="http://schemas.microsoft.com/office/drawing/2010/main" val="0"/>
              </a:ext>
            </a:extLst>
          </a:blip>
          <a:stretch>
            <a:fillRect/>
          </a:stretch>
        </p:blipFill>
        <p:spPr>
          <a:xfrm>
            <a:off x="7251339" y="2293174"/>
            <a:ext cx="1535407" cy="1509714"/>
          </a:xfrm>
          <a:prstGeom prst="rect">
            <a:avLst/>
          </a:prstGeom>
        </p:spPr>
      </p:pic>
      <p:sp>
        <p:nvSpPr>
          <p:cNvPr id="31" name="TextBox 30"/>
          <p:cNvSpPr txBox="1"/>
          <p:nvPr/>
        </p:nvSpPr>
        <p:spPr>
          <a:xfrm>
            <a:off x="7401443" y="2574221"/>
            <a:ext cx="1305442" cy="1094146"/>
          </a:xfrm>
          <a:prstGeom prst="rect">
            <a:avLst/>
          </a:prstGeom>
          <a:noFill/>
        </p:spPr>
        <p:txBody>
          <a:bodyPr wrap="square" rtlCol="0">
            <a:spAutoFit/>
          </a:bodyPr>
          <a:lstStyle/>
          <a:p>
            <a:pPr algn="ctr">
              <a:lnSpc>
                <a:spcPct val="90000"/>
              </a:lnSpc>
            </a:pPr>
            <a:r>
              <a:rPr lang="en-AU" dirty="0">
                <a:solidFill>
                  <a:schemeClr val="bg1"/>
                </a:solidFill>
                <a:ea typeface="Source Sans Pro" panose="020B0503030403020204" pitchFamily="34" charset="0"/>
              </a:rPr>
              <a:t>Value added </a:t>
            </a:r>
            <a:br>
              <a:rPr lang="en-AU" dirty="0">
                <a:solidFill>
                  <a:schemeClr val="bg1"/>
                </a:solidFill>
                <a:ea typeface="Source Sans Pro" panose="020B0503030403020204" pitchFamily="34" charset="0"/>
              </a:rPr>
            </a:br>
            <a:r>
              <a:rPr lang="en-AU" dirty="0">
                <a:solidFill>
                  <a:schemeClr val="bg1"/>
                </a:solidFill>
                <a:ea typeface="Source Sans Pro" panose="020B0503030403020204" pitchFamily="34" charset="0"/>
              </a:rPr>
              <a:t>to </a:t>
            </a:r>
            <a:br>
              <a:rPr lang="en-AU" dirty="0">
                <a:solidFill>
                  <a:schemeClr val="bg1"/>
                </a:solidFill>
                <a:ea typeface="Source Sans Pro" panose="020B0503030403020204" pitchFamily="34" charset="0"/>
              </a:rPr>
            </a:br>
            <a:r>
              <a:rPr lang="en-AU" dirty="0">
                <a:solidFill>
                  <a:schemeClr val="bg1"/>
                </a:solidFill>
                <a:ea typeface="Source Sans Pro" panose="020B0503030403020204" pitchFamily="34" charset="0"/>
              </a:rPr>
              <a:t>Nuformix</a:t>
            </a:r>
          </a:p>
        </p:txBody>
      </p:sp>
      <p:sp>
        <p:nvSpPr>
          <p:cNvPr id="37" name="Down Arrow 36"/>
          <p:cNvSpPr/>
          <p:nvPr/>
        </p:nvSpPr>
        <p:spPr>
          <a:xfrm rot="16200000">
            <a:off x="6905807" y="3026348"/>
            <a:ext cx="437376" cy="231997"/>
          </a:xfrm>
          <a:prstGeom prst="downArrow">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Slide Number Placeholder 31">
            <a:extLst>
              <a:ext uri="{FF2B5EF4-FFF2-40B4-BE49-F238E27FC236}">
                <a16:creationId xmlns:a16="http://schemas.microsoft.com/office/drawing/2014/main" id="{0B6167F4-39E8-4F6F-BD78-6098BF64299A}"/>
              </a:ext>
            </a:extLst>
          </p:cNvPr>
          <p:cNvSpPr>
            <a:spLocks noGrp="1"/>
          </p:cNvSpPr>
          <p:nvPr>
            <p:ph type="sldNum" sz="quarter" idx="10"/>
          </p:nvPr>
        </p:nvSpPr>
        <p:spPr/>
        <p:txBody>
          <a:bodyPr/>
          <a:lstStyle/>
          <a:p>
            <a:fld id="{76A38E77-7C03-F640-80E2-C5C8807B5640}" type="slidenum">
              <a:rPr lang="en-US" smtClean="0"/>
              <a:t>6</a:t>
            </a:fld>
            <a:endParaRPr lang="en-US" dirty="0"/>
          </a:p>
        </p:txBody>
      </p:sp>
    </p:spTree>
    <p:extLst>
      <p:ext uri="{BB962C8B-B14F-4D97-AF65-F5344CB8AC3E}">
        <p14:creationId xmlns:p14="http://schemas.microsoft.com/office/powerpoint/2010/main" val="12733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 dirty="0"/>
              <a:t>Nuformix Pipeline</a:t>
            </a:r>
          </a:p>
        </p:txBody>
      </p:sp>
      <p:graphicFrame>
        <p:nvGraphicFramePr>
          <p:cNvPr id="4" name="Table 5">
            <a:extLst>
              <a:ext uri="{FF2B5EF4-FFF2-40B4-BE49-F238E27FC236}">
                <a16:creationId xmlns:a16="http://schemas.microsoft.com/office/drawing/2014/main" id="{FEAED846-43EF-49A6-81A5-D0CBC1112DF2}"/>
              </a:ext>
            </a:extLst>
          </p:cNvPr>
          <p:cNvGraphicFramePr>
            <a:graphicFrameLocks noGrp="1"/>
          </p:cNvGraphicFramePr>
          <p:nvPr>
            <p:extLst>
              <p:ext uri="{D42A27DB-BD31-4B8C-83A1-F6EECF244321}">
                <p14:modId xmlns:p14="http://schemas.microsoft.com/office/powerpoint/2010/main" val="2951567685"/>
              </p:ext>
            </p:extLst>
          </p:nvPr>
        </p:nvGraphicFramePr>
        <p:xfrm>
          <a:off x="491236" y="1117313"/>
          <a:ext cx="8119964" cy="3267655"/>
        </p:xfrm>
        <a:graphic>
          <a:graphicData uri="http://schemas.openxmlformats.org/drawingml/2006/table">
            <a:tbl>
              <a:tblPr firstRow="1" bandRow="1">
                <a:tableStyleId>{F5AB1C69-6EDB-4FF4-983F-18BD219EF322}</a:tableStyleId>
              </a:tblPr>
              <a:tblGrid>
                <a:gridCol w="1942519">
                  <a:extLst>
                    <a:ext uri="{9D8B030D-6E8A-4147-A177-3AD203B41FA5}">
                      <a16:colId xmlns:a16="http://schemas.microsoft.com/office/drawing/2014/main" val="215052737"/>
                    </a:ext>
                  </a:extLst>
                </a:gridCol>
                <a:gridCol w="1959117">
                  <a:extLst>
                    <a:ext uri="{9D8B030D-6E8A-4147-A177-3AD203B41FA5}">
                      <a16:colId xmlns:a16="http://schemas.microsoft.com/office/drawing/2014/main" val="2744620901"/>
                    </a:ext>
                  </a:extLst>
                </a:gridCol>
                <a:gridCol w="1982487">
                  <a:extLst>
                    <a:ext uri="{9D8B030D-6E8A-4147-A177-3AD203B41FA5}">
                      <a16:colId xmlns:a16="http://schemas.microsoft.com/office/drawing/2014/main" val="2179691820"/>
                    </a:ext>
                  </a:extLst>
                </a:gridCol>
                <a:gridCol w="2235841">
                  <a:extLst>
                    <a:ext uri="{9D8B030D-6E8A-4147-A177-3AD203B41FA5}">
                      <a16:colId xmlns:a16="http://schemas.microsoft.com/office/drawing/2014/main" val="31536583"/>
                    </a:ext>
                  </a:extLst>
                </a:gridCol>
              </a:tblGrid>
              <a:tr h="734816">
                <a:tc>
                  <a:txBody>
                    <a:bodyPr/>
                    <a:lstStyle/>
                    <a:p>
                      <a:pPr algn="ctr"/>
                      <a:r>
                        <a:rPr lang="en-AU" sz="1200" b="0" kern="1200" dirty="0">
                          <a:solidFill>
                            <a:schemeClr val="bg1"/>
                          </a:solidFill>
                          <a:latin typeface="+mj-lt"/>
                          <a:ea typeface="Source Sans Pro" panose="020B0503030403020204" pitchFamily="34" charset="0"/>
                          <a:cs typeface="+mn-cs"/>
                        </a:rPr>
                        <a:t>Project / indication / route of administration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BC"/>
                    </a:solidFill>
                  </a:tcPr>
                </a:tc>
                <a:tc>
                  <a:txBody>
                    <a:bodyPr/>
                    <a:lstStyle/>
                    <a:p>
                      <a:pPr marL="0" algn="ctr" defTabSz="914400" rtl="0" eaLnBrk="1" latinLnBrk="0" hangingPunct="1"/>
                      <a:r>
                        <a:rPr lang="en-AU" sz="1200" b="0" kern="1200" dirty="0">
                          <a:solidFill>
                            <a:schemeClr val="bg1"/>
                          </a:solidFill>
                          <a:latin typeface="+mj-lt"/>
                          <a:ea typeface="Source Sans Pro" panose="020B0503030403020204" pitchFamily="34" charset="0"/>
                          <a:cs typeface="+mn-cs"/>
                        </a:rPr>
                        <a:t>IP generation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BC"/>
                    </a:solidFill>
                  </a:tcPr>
                </a:tc>
                <a:tc>
                  <a:txBody>
                    <a:bodyPr/>
                    <a:lstStyle/>
                    <a:p>
                      <a:pPr marL="0" algn="ctr" defTabSz="914400" rtl="0" eaLnBrk="1" latinLnBrk="0" hangingPunct="1"/>
                      <a:r>
                        <a:rPr lang="en-AU" sz="1200" b="0" kern="1200" dirty="0">
                          <a:solidFill>
                            <a:schemeClr val="bg1"/>
                          </a:solidFill>
                          <a:latin typeface="+mj-lt"/>
                          <a:ea typeface="Source Sans Pro" panose="020B0503030403020204" pitchFamily="34" charset="0"/>
                          <a:cs typeface="+mn-cs"/>
                        </a:rPr>
                        <a:t>Preclinical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BC"/>
                    </a:solidFill>
                  </a:tcPr>
                </a:tc>
                <a:tc>
                  <a:txBody>
                    <a:bodyPr/>
                    <a:lstStyle/>
                    <a:p>
                      <a:pPr marL="0" algn="ctr" defTabSz="914400" rtl="0" eaLnBrk="1" latinLnBrk="0" hangingPunct="1"/>
                      <a:r>
                        <a:rPr lang="en-AU" sz="1200" b="0" kern="1200" dirty="0">
                          <a:solidFill>
                            <a:schemeClr val="bg1"/>
                          </a:solidFill>
                          <a:latin typeface="+mj-lt"/>
                          <a:ea typeface="Source Sans Pro" panose="020B0503030403020204" pitchFamily="34" charset="0"/>
                          <a:cs typeface="+mn-cs"/>
                        </a:rPr>
                        <a:t>Phase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BC"/>
                    </a:solidFill>
                  </a:tcPr>
                </a:tc>
                <a:extLst>
                  <a:ext uri="{0D108BD9-81ED-4DB2-BD59-A6C34878D82A}">
                    <a16:rowId xmlns:a16="http://schemas.microsoft.com/office/drawing/2014/main" val="2917245314"/>
                  </a:ext>
                </a:extLst>
              </a:tr>
              <a:tr h="832757">
                <a:tc>
                  <a:txBody>
                    <a:bodyPr/>
                    <a:lstStyle/>
                    <a:p>
                      <a:pPr marL="0" algn="ctr" defTabSz="914400" rtl="0" eaLnBrk="1" latinLnBrk="0" hangingPunct="1"/>
                      <a:r>
                        <a:rPr lang="en-AU" sz="1200" b="0" kern="1200" dirty="0">
                          <a:solidFill>
                            <a:srgbClr val="00A1BC"/>
                          </a:solidFill>
                          <a:latin typeface="+mj-lt"/>
                          <a:ea typeface="Source Sans Pro" panose="020B0503030403020204" pitchFamily="34" charset="0"/>
                          <a:cs typeface="+mn-cs"/>
                        </a:rPr>
                        <a:t>NXP002</a:t>
                      </a:r>
                    </a:p>
                    <a:p>
                      <a:pPr algn="ctr"/>
                      <a:r>
                        <a:rPr lang="en-AU" sz="1200" b="0" kern="1200" dirty="0">
                          <a:solidFill>
                            <a:srgbClr val="F89E22"/>
                          </a:solidFill>
                          <a:latin typeface="+mj-lt"/>
                          <a:ea typeface="Source Sans Pro" panose="020B0503030403020204" pitchFamily="34" charset="0"/>
                          <a:cs typeface="+mn-cs"/>
                        </a:rPr>
                        <a:t>IPF</a:t>
                      </a:r>
                    </a:p>
                    <a:p>
                      <a:pPr algn="ctr"/>
                      <a:r>
                        <a:rPr lang="en-AU" sz="1200" b="0" kern="1200" dirty="0">
                          <a:solidFill>
                            <a:schemeClr val="accent1">
                              <a:lumMod val="75000"/>
                            </a:schemeClr>
                          </a:solidFill>
                          <a:latin typeface="+mj-lt"/>
                          <a:ea typeface="Source Sans Pro" panose="020B0503030403020204" pitchFamily="34" charset="0"/>
                          <a:cs typeface="+mn-cs"/>
                        </a:rPr>
                        <a:t>Inhaled tranilast</a:t>
                      </a:r>
                    </a:p>
                  </a:txBody>
                  <a:tcPr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AU" sz="1100" b="0" dirty="0">
                        <a:latin typeface="+mj-l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A1BC">
                            <a:tint val="66000"/>
                            <a:satMod val="160000"/>
                          </a:srgbClr>
                        </a:gs>
                        <a:gs pos="50000">
                          <a:srgbClr val="00A1BC">
                            <a:tint val="44500"/>
                            <a:satMod val="160000"/>
                          </a:srgbClr>
                        </a:gs>
                        <a:gs pos="100000">
                          <a:srgbClr val="00A1BC">
                            <a:tint val="23500"/>
                            <a:satMod val="160000"/>
                          </a:srgbClr>
                        </a:gs>
                      </a:gsLst>
                      <a:lin ang="2700000" scaled="1"/>
                      <a:tileRect/>
                    </a:gradFill>
                  </a:tcPr>
                </a:tc>
                <a:tc>
                  <a:txBody>
                    <a:bodyPr/>
                    <a:lstStyle/>
                    <a:p>
                      <a:endParaRPr lang="en-AU" sz="1100" b="0" dirty="0">
                        <a:latin typeface="+mj-l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A1BC">
                            <a:tint val="66000"/>
                            <a:satMod val="160000"/>
                          </a:srgbClr>
                        </a:gs>
                        <a:gs pos="50000">
                          <a:srgbClr val="00A1BC">
                            <a:tint val="44500"/>
                            <a:satMod val="160000"/>
                          </a:srgbClr>
                        </a:gs>
                        <a:gs pos="100000">
                          <a:srgbClr val="00A1BC">
                            <a:tint val="23500"/>
                            <a:satMod val="160000"/>
                          </a:srgbClr>
                        </a:gs>
                      </a:gsLst>
                      <a:lin ang="2700000" scaled="1"/>
                      <a:tileRect/>
                    </a:gradFill>
                  </a:tcPr>
                </a:tc>
                <a:tc>
                  <a:txBody>
                    <a:bodyPr/>
                    <a:lstStyle/>
                    <a:p>
                      <a:endParaRPr lang="en-AU" sz="1100" b="0" dirty="0">
                        <a:latin typeface="+mj-lt"/>
                      </a:endParaRPr>
                    </a:p>
                  </a:txBody>
                  <a:tcP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A1BC">
                            <a:tint val="66000"/>
                            <a:satMod val="160000"/>
                          </a:srgbClr>
                        </a:gs>
                        <a:gs pos="50000">
                          <a:srgbClr val="00A1BC">
                            <a:tint val="44500"/>
                            <a:satMod val="160000"/>
                          </a:srgbClr>
                        </a:gs>
                        <a:gs pos="100000">
                          <a:srgbClr val="00A1BC">
                            <a:tint val="23500"/>
                            <a:satMod val="160000"/>
                          </a:srgbClr>
                        </a:gs>
                      </a:gsLst>
                      <a:lin ang="2700000" scaled="1"/>
                      <a:tileRect/>
                    </a:gradFill>
                  </a:tcPr>
                </a:tc>
                <a:extLst>
                  <a:ext uri="{0D108BD9-81ED-4DB2-BD59-A6C34878D82A}">
                    <a16:rowId xmlns:a16="http://schemas.microsoft.com/office/drawing/2014/main" val="1835423320"/>
                  </a:ext>
                </a:extLst>
              </a:tr>
              <a:tr h="867325">
                <a:tc>
                  <a:txBody>
                    <a:bodyPr/>
                    <a:lstStyle/>
                    <a:p>
                      <a:pPr marL="0" algn="ctr" defTabSz="914400" rtl="0" eaLnBrk="1" latinLnBrk="0" hangingPunct="1"/>
                      <a:r>
                        <a:rPr lang="en-AU" sz="1200" b="0" kern="1200" dirty="0">
                          <a:solidFill>
                            <a:srgbClr val="00A1BC"/>
                          </a:solidFill>
                          <a:latin typeface="+mj-lt"/>
                          <a:ea typeface="Source Sans Pro" panose="020B0503030403020204" pitchFamily="34" charset="0"/>
                          <a:cs typeface="+mn-cs"/>
                        </a:rPr>
                        <a:t>NXP001</a:t>
                      </a:r>
                    </a:p>
                    <a:p>
                      <a:pPr marL="0" algn="ctr" defTabSz="914400" rtl="0" eaLnBrk="1" latinLnBrk="0" hangingPunct="1"/>
                      <a:r>
                        <a:rPr lang="en-AU" sz="1200" b="0" kern="1200" dirty="0">
                          <a:solidFill>
                            <a:srgbClr val="00B050"/>
                          </a:solidFill>
                          <a:latin typeface="+mj-lt"/>
                          <a:ea typeface="Source Sans Pro" panose="020B0503030403020204" pitchFamily="34" charset="0"/>
                          <a:cs typeface="+mn-cs"/>
                        </a:rPr>
                        <a:t>Oncology</a:t>
                      </a:r>
                    </a:p>
                    <a:p>
                      <a:pPr algn="ctr"/>
                      <a:r>
                        <a:rPr lang="en-AU" sz="1200" b="0" kern="1200" dirty="0">
                          <a:solidFill>
                            <a:schemeClr val="accent1">
                              <a:lumMod val="75000"/>
                            </a:schemeClr>
                          </a:solidFill>
                          <a:latin typeface="+mj-lt"/>
                          <a:ea typeface="Source Sans Pro" panose="020B0503030403020204" pitchFamily="34" charset="0"/>
                          <a:cs typeface="+mn-cs"/>
                        </a:rPr>
                        <a:t>Oral aprepitant</a:t>
                      </a:r>
                    </a:p>
                    <a:p>
                      <a:pPr algn="ctr"/>
                      <a:r>
                        <a:rPr lang="en-AU" sz="1200" b="0" kern="1200" dirty="0">
                          <a:solidFill>
                            <a:schemeClr val="accent1">
                              <a:lumMod val="75000"/>
                            </a:schemeClr>
                          </a:solidFill>
                          <a:latin typeface="+mj-lt"/>
                          <a:ea typeface="Source Sans Pro" panose="020B0503030403020204" pitchFamily="34" charset="0"/>
                          <a:cs typeface="+mn-cs"/>
                        </a:rPr>
                        <a:t>(license option to Oxilio)</a:t>
                      </a:r>
                    </a:p>
                  </a:txBody>
                  <a:tcPr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AU" sz="1100" b="0" dirty="0">
                        <a:latin typeface="+mj-lt"/>
                      </a:endParaRPr>
                    </a:p>
                  </a:txBody>
                  <a:tcPr>
                    <a:lnL w="6350" cap="flat" cmpd="sng" algn="ctr">
                      <a:solidFill>
                        <a:srgbClr val="FFFFFF"/>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100" b="0" dirty="0">
                        <a:latin typeface="+mj-lt"/>
                      </a:endParaRPr>
                    </a:p>
                  </a:txBody>
                  <a:tcP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100" b="0" dirty="0">
                        <a:latin typeface="+mj-lt"/>
                      </a:endParaRPr>
                    </a:p>
                  </a:txBody>
                  <a:tcPr>
                    <a:lnL w="6350" cap="flat" cmpd="sng" algn="ctr">
                      <a:solidFill>
                        <a:prstClr val="white">
                          <a:lumMod val="85000"/>
                        </a:prst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4070367"/>
                  </a:ext>
                </a:extLst>
              </a:tr>
              <a:tr h="832757">
                <a:tc>
                  <a:txBody>
                    <a:bodyPr/>
                    <a:lstStyle/>
                    <a:p>
                      <a:pPr marL="0" algn="ctr" defTabSz="914400" rtl="0" eaLnBrk="1" latinLnBrk="0" hangingPunct="1"/>
                      <a:r>
                        <a:rPr lang="en-AU" sz="1200" b="0" kern="1200" dirty="0">
                          <a:solidFill>
                            <a:srgbClr val="00A1BC"/>
                          </a:solidFill>
                          <a:latin typeface="+mj-lt"/>
                          <a:ea typeface="Source Sans Pro" panose="020B0503030403020204" pitchFamily="34" charset="0"/>
                          <a:cs typeface="+mn-cs"/>
                        </a:rPr>
                        <a:t>NXP004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kern="1200" dirty="0">
                          <a:solidFill>
                            <a:srgbClr val="00B050"/>
                          </a:solidFill>
                          <a:latin typeface="+mj-lt"/>
                          <a:ea typeface="Source Sans Pro" panose="020B0503030403020204" pitchFamily="34" charset="0"/>
                          <a:cs typeface="+mn-cs"/>
                        </a:rPr>
                        <a:t>Oncology</a:t>
                      </a:r>
                    </a:p>
                    <a:p>
                      <a:pPr algn="ctr"/>
                      <a:r>
                        <a:rPr lang="en-AU" sz="1200" b="0" kern="1200" dirty="0">
                          <a:solidFill>
                            <a:schemeClr val="accent1">
                              <a:lumMod val="75000"/>
                            </a:schemeClr>
                          </a:solidFill>
                          <a:latin typeface="+mj-lt"/>
                          <a:ea typeface="Source Sans Pro" panose="020B0503030403020204" pitchFamily="34" charset="0"/>
                          <a:cs typeface="+mn-cs"/>
                        </a:rPr>
                        <a:t>Oral (undisclosed drug)</a:t>
                      </a:r>
                    </a:p>
                  </a:txBody>
                  <a:tcPr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AU" sz="1100" b="0" dirty="0">
                        <a:latin typeface="+mj-lt"/>
                      </a:endParaRPr>
                    </a:p>
                  </a:txBody>
                  <a:tcPr>
                    <a:lnL w="6350" cap="flat" cmpd="sng" algn="ctr">
                      <a:solidFill>
                        <a:srgbClr val="FFFFFF"/>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100" b="0" dirty="0">
                        <a:latin typeface="+mj-lt"/>
                      </a:endParaRPr>
                    </a:p>
                  </a:txBody>
                  <a:tcP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100" b="0" dirty="0">
                        <a:latin typeface="+mj-lt"/>
                      </a:endParaRPr>
                    </a:p>
                  </a:txBody>
                  <a:tcPr>
                    <a:lnL w="6350" cap="flat" cmpd="sng" algn="ctr">
                      <a:solidFill>
                        <a:prstClr val="white">
                          <a:lumMod val="85000"/>
                        </a:prst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2872278"/>
                  </a:ext>
                </a:extLst>
              </a:tr>
            </a:tbl>
          </a:graphicData>
        </a:graphic>
      </p:graphicFrame>
      <p:cxnSp>
        <p:nvCxnSpPr>
          <p:cNvPr id="5" name="Straight Arrow Connector 4">
            <a:extLst>
              <a:ext uri="{FF2B5EF4-FFF2-40B4-BE49-F238E27FC236}">
                <a16:creationId xmlns:a16="http://schemas.microsoft.com/office/drawing/2014/main" id="{7E636167-1A0E-4EF9-B3E3-4768D939CD0E}"/>
              </a:ext>
            </a:extLst>
          </p:cNvPr>
          <p:cNvCxnSpPr>
            <a:cxnSpLocks/>
          </p:cNvCxnSpPr>
          <p:nvPr/>
        </p:nvCxnSpPr>
        <p:spPr>
          <a:xfrm>
            <a:off x="5676922" y="2277181"/>
            <a:ext cx="1475931" cy="12112"/>
          </a:xfrm>
          <a:prstGeom prst="straightConnector1">
            <a:avLst/>
          </a:prstGeom>
          <a:ln w="63500">
            <a:solidFill>
              <a:schemeClr val="accent1">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10FF352-4778-4E35-B301-AF69855E5856}"/>
              </a:ext>
            </a:extLst>
          </p:cNvPr>
          <p:cNvSpPr/>
          <p:nvPr/>
        </p:nvSpPr>
        <p:spPr>
          <a:xfrm>
            <a:off x="5305755" y="2156046"/>
            <a:ext cx="264010" cy="264010"/>
          </a:xfrm>
          <a:prstGeom prst="ellipse">
            <a:avLst/>
          </a:prstGeom>
          <a:solidFill>
            <a:srgbClr val="F89E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Arrow Connector 6">
            <a:extLst>
              <a:ext uri="{FF2B5EF4-FFF2-40B4-BE49-F238E27FC236}">
                <a16:creationId xmlns:a16="http://schemas.microsoft.com/office/drawing/2014/main" id="{AA796A16-BC40-4F53-BDC1-D05776AB6D3D}"/>
              </a:ext>
            </a:extLst>
          </p:cNvPr>
          <p:cNvCxnSpPr>
            <a:cxnSpLocks/>
          </p:cNvCxnSpPr>
          <p:nvPr/>
        </p:nvCxnSpPr>
        <p:spPr>
          <a:xfrm>
            <a:off x="2432558" y="2289293"/>
            <a:ext cx="2853821" cy="0"/>
          </a:xfrm>
          <a:prstGeom prst="straightConnector1">
            <a:avLst/>
          </a:prstGeom>
          <a:ln w="6350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10FF352-4778-4E35-B301-AF69855E5856}"/>
              </a:ext>
            </a:extLst>
          </p:cNvPr>
          <p:cNvSpPr/>
          <p:nvPr/>
        </p:nvSpPr>
        <p:spPr>
          <a:xfrm>
            <a:off x="6294474" y="3013783"/>
            <a:ext cx="264010" cy="264010"/>
          </a:xfrm>
          <a:prstGeom prst="ellipse">
            <a:avLst/>
          </a:prstGeom>
          <a:solidFill>
            <a:srgbClr val="F89E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Arrow Connector 12">
            <a:extLst>
              <a:ext uri="{FF2B5EF4-FFF2-40B4-BE49-F238E27FC236}">
                <a16:creationId xmlns:a16="http://schemas.microsoft.com/office/drawing/2014/main" id="{AA796A16-BC40-4F53-BDC1-D05776AB6D3D}"/>
              </a:ext>
            </a:extLst>
          </p:cNvPr>
          <p:cNvCxnSpPr>
            <a:cxnSpLocks/>
          </p:cNvCxnSpPr>
          <p:nvPr/>
        </p:nvCxnSpPr>
        <p:spPr>
          <a:xfrm>
            <a:off x="2420228" y="3145788"/>
            <a:ext cx="3874246" cy="0"/>
          </a:xfrm>
          <a:prstGeom prst="straightConnector1">
            <a:avLst/>
          </a:prstGeom>
          <a:ln w="6350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30AD50A-A20B-4320-8D1E-4F177A045D35}"/>
              </a:ext>
            </a:extLst>
          </p:cNvPr>
          <p:cNvSpPr txBox="1"/>
          <p:nvPr/>
        </p:nvSpPr>
        <p:spPr>
          <a:xfrm>
            <a:off x="6644525" y="3018158"/>
            <a:ext cx="1352614" cy="276999"/>
          </a:xfrm>
          <a:prstGeom prst="rect">
            <a:avLst/>
          </a:prstGeom>
          <a:gradFill flip="none" rotWithShape="1">
            <a:gsLst>
              <a:gs pos="0">
                <a:srgbClr val="00A1BC">
                  <a:tint val="66000"/>
                  <a:satMod val="160000"/>
                </a:srgbClr>
              </a:gs>
              <a:gs pos="50000">
                <a:srgbClr val="00A1BC">
                  <a:tint val="44500"/>
                  <a:satMod val="160000"/>
                </a:srgbClr>
              </a:gs>
              <a:gs pos="100000">
                <a:srgbClr val="00A1BC">
                  <a:tint val="23500"/>
                  <a:satMod val="160000"/>
                </a:srgbClr>
              </a:gs>
            </a:gsLst>
            <a:lin ang="2700000" scaled="1"/>
            <a:tileRect/>
          </a:gradFill>
          <a:ln>
            <a:noFill/>
          </a:ln>
        </p:spPr>
        <p:txBody>
          <a:bodyPr wrap="square" rtlCol="0">
            <a:spAutoFit/>
          </a:bodyPr>
          <a:lstStyle/>
          <a:p>
            <a:pPr algn="ctr"/>
            <a:r>
              <a:rPr lang="en-AU" sz="1200" dirty="0">
                <a:solidFill>
                  <a:schemeClr val="accent1">
                    <a:lumMod val="75000"/>
                  </a:schemeClr>
                </a:solidFill>
                <a:latin typeface="+mj-lt"/>
                <a:ea typeface="Source Sans Pro" panose="020B0503030403020204" pitchFamily="34" charset="0"/>
              </a:rPr>
              <a:t>BD activity</a:t>
            </a:r>
          </a:p>
        </p:txBody>
      </p:sp>
      <p:sp>
        <p:nvSpPr>
          <p:cNvPr id="16" name="Oval 15">
            <a:extLst>
              <a:ext uri="{FF2B5EF4-FFF2-40B4-BE49-F238E27FC236}">
                <a16:creationId xmlns:a16="http://schemas.microsoft.com/office/drawing/2014/main" id="{610FF352-4778-4E35-B301-AF69855E5856}"/>
              </a:ext>
            </a:extLst>
          </p:cNvPr>
          <p:cNvSpPr/>
          <p:nvPr/>
        </p:nvSpPr>
        <p:spPr>
          <a:xfrm>
            <a:off x="3228968" y="3881279"/>
            <a:ext cx="264010" cy="264010"/>
          </a:xfrm>
          <a:prstGeom prst="ellipse">
            <a:avLst/>
          </a:prstGeom>
          <a:solidFill>
            <a:srgbClr val="F89E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7" name="Straight Arrow Connector 16">
            <a:extLst>
              <a:ext uri="{FF2B5EF4-FFF2-40B4-BE49-F238E27FC236}">
                <a16:creationId xmlns:a16="http://schemas.microsoft.com/office/drawing/2014/main" id="{AA796A16-BC40-4F53-BDC1-D05776AB6D3D}"/>
              </a:ext>
            </a:extLst>
          </p:cNvPr>
          <p:cNvCxnSpPr>
            <a:cxnSpLocks/>
          </p:cNvCxnSpPr>
          <p:nvPr/>
        </p:nvCxnSpPr>
        <p:spPr>
          <a:xfrm>
            <a:off x="2420228" y="4002414"/>
            <a:ext cx="808740" cy="0"/>
          </a:xfrm>
          <a:prstGeom prst="straightConnector1">
            <a:avLst/>
          </a:prstGeom>
          <a:ln w="6350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30AD50A-A20B-4320-8D1E-4F177A045D35}"/>
              </a:ext>
            </a:extLst>
          </p:cNvPr>
          <p:cNvSpPr txBox="1"/>
          <p:nvPr/>
        </p:nvSpPr>
        <p:spPr>
          <a:xfrm>
            <a:off x="3933765" y="3887687"/>
            <a:ext cx="1352614" cy="276999"/>
          </a:xfrm>
          <a:prstGeom prst="rect">
            <a:avLst/>
          </a:prstGeom>
          <a:gradFill flip="none" rotWithShape="1">
            <a:gsLst>
              <a:gs pos="0">
                <a:srgbClr val="00A1BC">
                  <a:tint val="66000"/>
                  <a:satMod val="160000"/>
                </a:srgbClr>
              </a:gs>
              <a:gs pos="50000">
                <a:srgbClr val="00A1BC">
                  <a:tint val="44500"/>
                  <a:satMod val="160000"/>
                </a:srgbClr>
              </a:gs>
              <a:gs pos="100000">
                <a:srgbClr val="00A1BC">
                  <a:tint val="23500"/>
                  <a:satMod val="160000"/>
                </a:srgbClr>
              </a:gs>
            </a:gsLst>
            <a:lin ang="2700000" scaled="1"/>
            <a:tileRect/>
          </a:gradFill>
          <a:ln>
            <a:noFill/>
          </a:ln>
        </p:spPr>
        <p:txBody>
          <a:bodyPr wrap="square" rtlCol="0">
            <a:spAutoFit/>
          </a:bodyPr>
          <a:lstStyle/>
          <a:p>
            <a:pPr algn="ctr"/>
            <a:r>
              <a:rPr lang="en-AU" sz="1200" dirty="0">
                <a:solidFill>
                  <a:schemeClr val="accent1">
                    <a:lumMod val="75000"/>
                  </a:schemeClr>
                </a:solidFill>
                <a:latin typeface="+mj-lt"/>
                <a:ea typeface="Source Sans Pro" panose="020B0503030403020204" pitchFamily="34" charset="0"/>
              </a:rPr>
              <a:t>BD activity</a:t>
            </a:r>
          </a:p>
        </p:txBody>
      </p:sp>
      <p:cxnSp>
        <p:nvCxnSpPr>
          <p:cNvPr id="14" name="Straight Arrow Connector 13">
            <a:extLst>
              <a:ext uri="{FF2B5EF4-FFF2-40B4-BE49-F238E27FC236}">
                <a16:creationId xmlns:a16="http://schemas.microsoft.com/office/drawing/2014/main" id="{4C30226A-D650-4BCC-A185-D76C176BBE95}"/>
              </a:ext>
            </a:extLst>
          </p:cNvPr>
          <p:cNvCxnSpPr>
            <a:cxnSpLocks/>
          </p:cNvCxnSpPr>
          <p:nvPr/>
        </p:nvCxnSpPr>
        <p:spPr>
          <a:xfrm>
            <a:off x="3563752" y="4015395"/>
            <a:ext cx="299239" cy="12112"/>
          </a:xfrm>
          <a:prstGeom prst="straightConnector1">
            <a:avLst/>
          </a:prstGeom>
          <a:ln w="3810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14E47759-38E7-49E2-BF93-9D40BCB0C9C3}"/>
              </a:ext>
            </a:extLst>
          </p:cNvPr>
          <p:cNvSpPr>
            <a:spLocks noGrp="1"/>
          </p:cNvSpPr>
          <p:nvPr>
            <p:ph type="sldNum" sz="quarter" idx="10"/>
          </p:nvPr>
        </p:nvSpPr>
        <p:spPr/>
        <p:txBody>
          <a:bodyPr/>
          <a:lstStyle/>
          <a:p>
            <a:fld id="{76A38E77-7C03-F640-80E2-C5C8807B5640}" type="slidenum">
              <a:rPr lang="en-US" smtClean="0"/>
              <a:t>7</a:t>
            </a:fld>
            <a:endParaRPr lang="en-US" dirty="0"/>
          </a:p>
        </p:txBody>
      </p:sp>
    </p:spTree>
    <p:extLst>
      <p:ext uri="{BB962C8B-B14F-4D97-AF65-F5344CB8AC3E}">
        <p14:creationId xmlns:p14="http://schemas.microsoft.com/office/powerpoint/2010/main" val="89819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dc-NMZdj2Zu36M-unsplash.jpg"/>
          <p:cNvPicPr>
            <a:picLocks noChangeAspect="1"/>
          </p:cNvPicPr>
          <p:nvPr/>
        </p:nvPicPr>
        <p:blipFill rotWithShape="1">
          <a:blip r:embed="rId2">
            <a:alphaModFix amt="27000"/>
            <a:extLst>
              <a:ext uri="{28A0092B-C50C-407E-A947-70E740481C1C}">
                <a14:useLocalDpi xmlns:a14="http://schemas.microsoft.com/office/drawing/2010/main" val="0"/>
              </a:ext>
            </a:extLst>
          </a:blip>
          <a:srcRect l="-125" t="22153" r="1508" b="33042"/>
          <a:stretch/>
        </p:blipFill>
        <p:spPr>
          <a:xfrm>
            <a:off x="-12700" y="0"/>
            <a:ext cx="9156700" cy="5143499"/>
          </a:xfrm>
          <a:prstGeom prst="rect">
            <a:avLst/>
          </a:prstGeom>
        </p:spPr>
      </p:pic>
      <p:pic>
        <p:nvPicPr>
          <p:cNvPr id="29" name="Picture 28" descr="noun_Lungs_726901.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6661864" y="2870002"/>
            <a:ext cx="2532622" cy="2112630"/>
          </a:xfrm>
          <a:prstGeom prst="rect">
            <a:avLst/>
          </a:prstGeom>
        </p:spPr>
      </p:pic>
      <p:sp>
        <p:nvSpPr>
          <p:cNvPr id="19" name="Rectangle 18"/>
          <p:cNvSpPr/>
          <p:nvPr/>
        </p:nvSpPr>
        <p:spPr>
          <a:xfrm>
            <a:off x="4044344" y="1049908"/>
            <a:ext cx="3310061" cy="2687500"/>
          </a:xfrm>
          <a:prstGeom prst="rect">
            <a:avLst/>
          </a:prstGeom>
          <a:solidFill>
            <a:srgbClr val="00A1BC">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87265" y="1049908"/>
            <a:ext cx="3310061" cy="2687500"/>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 name="TextBox 3"/>
          <p:cNvSpPr txBox="1"/>
          <p:nvPr/>
        </p:nvSpPr>
        <p:spPr>
          <a:xfrm>
            <a:off x="425365" y="1094075"/>
            <a:ext cx="3251046" cy="338554"/>
          </a:xfrm>
          <a:prstGeom prst="rect">
            <a:avLst/>
          </a:prstGeom>
          <a:noFill/>
        </p:spPr>
        <p:txBody>
          <a:bodyPr wrap="square" rtlCol="0">
            <a:spAutoFit/>
          </a:bodyPr>
          <a:lstStyle/>
          <a:p>
            <a:r>
              <a:rPr lang="en-US" sz="1600" dirty="0">
                <a:solidFill>
                  <a:schemeClr val="tx1">
                    <a:lumMod val="65000"/>
                    <a:lumOff val="35000"/>
                  </a:schemeClr>
                </a:solidFill>
              </a:rPr>
              <a:t>Idiopathic Pulmonary Fibrosis (IPF)</a:t>
            </a:r>
            <a:endParaRPr lang="en-GB" sz="1600" dirty="0">
              <a:solidFill>
                <a:schemeClr val="tx1">
                  <a:lumMod val="65000"/>
                  <a:lumOff val="35000"/>
                </a:schemeClr>
              </a:solidFill>
            </a:endParaRPr>
          </a:p>
        </p:txBody>
      </p:sp>
      <p:sp>
        <p:nvSpPr>
          <p:cNvPr id="5" name="TextBox 4"/>
          <p:cNvSpPr txBox="1"/>
          <p:nvPr/>
        </p:nvSpPr>
        <p:spPr>
          <a:xfrm>
            <a:off x="425365" y="1481590"/>
            <a:ext cx="3251046" cy="2026196"/>
          </a:xfrm>
          <a:prstGeom prst="rect">
            <a:avLst/>
          </a:prstGeom>
          <a:noFill/>
        </p:spPr>
        <p:txBody>
          <a:bodyPr wrap="square" rtlCol="0">
            <a:spAutoFit/>
          </a:bodyPr>
          <a:lstStyle/>
          <a:p>
            <a:pPr marL="140400" indent="-140400">
              <a:spcBef>
                <a:spcPts val="400"/>
              </a:spcBef>
              <a:spcAft>
                <a:spcPts val="400"/>
              </a:spcAft>
              <a:buClr>
                <a:srgbClr val="00A1BC"/>
              </a:buClr>
              <a:buSzPct val="120000"/>
              <a:buFont typeface="Arial" panose="020B0604020202020204" pitchFamily="34" charset="0"/>
              <a:buChar char="•"/>
              <a:defRPr/>
            </a:pPr>
            <a:r>
              <a:rPr lang="en-US" sz="1100" dirty="0">
                <a:solidFill>
                  <a:schemeClr val="tx1">
                    <a:lumMod val="50000"/>
                    <a:lumOff val="50000"/>
                  </a:schemeClr>
                </a:solidFill>
                <a:ea typeface="Source Sans Pro" panose="020B0503030403020204" pitchFamily="34" charset="0"/>
              </a:rPr>
              <a:t>Devastating, progressive disease caused by scarring (fibrosis) in the lung </a:t>
            </a:r>
          </a:p>
          <a:p>
            <a:pPr marL="140400" indent="-140400">
              <a:spcBef>
                <a:spcPts val="400"/>
              </a:spcBef>
              <a:spcAft>
                <a:spcPts val="400"/>
              </a:spcAft>
              <a:buClr>
                <a:srgbClr val="00A1BC"/>
              </a:buClr>
              <a:buSzPct val="120000"/>
              <a:buFont typeface="Arial" panose="020B0604020202020204" pitchFamily="34" charset="0"/>
              <a:buChar char="•"/>
              <a:defRPr/>
            </a:pPr>
            <a:r>
              <a:rPr lang="en-US" sz="1100" dirty="0">
                <a:solidFill>
                  <a:schemeClr val="tx1">
                    <a:lumMod val="50000"/>
                    <a:lumOff val="50000"/>
                  </a:schemeClr>
                </a:solidFill>
                <a:ea typeface="Source Sans Pro" panose="020B0503030403020204" pitchFamily="34" charset="0"/>
              </a:rPr>
              <a:t>Affects 3 million people worldwide, including 130,000 in the US – an Orphan Indication</a:t>
            </a:r>
            <a:endParaRPr lang="en-GB" sz="1100" dirty="0">
              <a:solidFill>
                <a:schemeClr val="tx1">
                  <a:lumMod val="50000"/>
                  <a:lumOff val="50000"/>
                </a:schemeClr>
              </a:solidFill>
              <a:ea typeface="Source Sans Pro" panose="020B0503030403020204" pitchFamily="34" charset="0"/>
            </a:endParaRPr>
          </a:p>
          <a:p>
            <a:pPr marL="140400" indent="-140400">
              <a:spcBef>
                <a:spcPts val="400"/>
              </a:spcBef>
              <a:spcAft>
                <a:spcPts val="400"/>
              </a:spcAft>
              <a:buClr>
                <a:srgbClr val="00A1BC"/>
              </a:buClr>
              <a:buSzPct val="120000"/>
              <a:buFont typeface="Arial" panose="020B0604020202020204" pitchFamily="34" charset="0"/>
              <a:buChar char="•"/>
              <a:defRPr/>
            </a:pPr>
            <a:r>
              <a:rPr lang="en-GB" sz="1100" dirty="0">
                <a:solidFill>
                  <a:schemeClr val="tx1">
                    <a:lumMod val="50000"/>
                    <a:lumOff val="50000"/>
                  </a:schemeClr>
                </a:solidFill>
                <a:ea typeface="Source Sans Pro" panose="020B0503030403020204" pitchFamily="34" charset="0"/>
              </a:rPr>
              <a:t>Median survival time is 3-5 years</a:t>
            </a:r>
          </a:p>
          <a:p>
            <a:pPr marL="140400" indent="-140400">
              <a:spcBef>
                <a:spcPts val="400"/>
              </a:spcBef>
              <a:spcAft>
                <a:spcPts val="400"/>
              </a:spcAft>
              <a:buClr>
                <a:srgbClr val="00A1BC"/>
              </a:buClr>
              <a:buSzPct val="120000"/>
              <a:buFont typeface="Arial" panose="020B0604020202020204" pitchFamily="34" charset="0"/>
              <a:buChar char="•"/>
              <a:defRPr/>
            </a:pPr>
            <a:r>
              <a:rPr lang="en-GB" sz="1100" dirty="0">
                <a:solidFill>
                  <a:schemeClr val="tx1">
                    <a:lumMod val="50000"/>
                    <a:lumOff val="50000"/>
                  </a:schemeClr>
                </a:solidFill>
                <a:ea typeface="Source Sans Pro" panose="020B0503030403020204" pitchFamily="34" charset="0"/>
              </a:rPr>
              <a:t>Approved antifibrotic drugs (pirfenidone and nintedanib) are only partially effective and have significant side-effects</a:t>
            </a:r>
          </a:p>
          <a:p>
            <a:pPr marL="140400" indent="-140400">
              <a:spcBef>
                <a:spcPts val="400"/>
              </a:spcBef>
              <a:spcAft>
                <a:spcPts val="400"/>
              </a:spcAft>
              <a:buClr>
                <a:srgbClr val="00A1BC"/>
              </a:buClr>
              <a:buSzPct val="120000"/>
              <a:buFont typeface="Arial" panose="020B0604020202020204" pitchFamily="34" charset="0"/>
              <a:buChar char="•"/>
              <a:defRPr/>
            </a:pPr>
            <a:r>
              <a:rPr lang="en-GB" sz="1100" dirty="0">
                <a:solidFill>
                  <a:schemeClr val="tx1">
                    <a:lumMod val="50000"/>
                    <a:lumOff val="50000"/>
                  </a:schemeClr>
                </a:solidFill>
                <a:ea typeface="Source Sans Pro" panose="020B0503030403020204" pitchFamily="34" charset="0"/>
              </a:rPr>
              <a:t>Quality of life for end-stage disease is very poor</a:t>
            </a:r>
          </a:p>
        </p:txBody>
      </p:sp>
      <p:sp>
        <p:nvSpPr>
          <p:cNvPr id="13" name="TextBox 12"/>
          <p:cNvSpPr txBox="1"/>
          <p:nvPr/>
        </p:nvSpPr>
        <p:spPr>
          <a:xfrm>
            <a:off x="4103359" y="1094075"/>
            <a:ext cx="3251046" cy="338554"/>
          </a:xfrm>
          <a:prstGeom prst="rect">
            <a:avLst/>
          </a:prstGeom>
          <a:noFill/>
        </p:spPr>
        <p:txBody>
          <a:bodyPr wrap="square" rtlCol="0">
            <a:spAutoFit/>
          </a:bodyPr>
          <a:lstStyle/>
          <a:p>
            <a:r>
              <a:rPr lang="en-US" sz="1600" dirty="0">
                <a:solidFill>
                  <a:schemeClr val="tx1">
                    <a:lumMod val="65000"/>
                    <a:lumOff val="35000"/>
                  </a:schemeClr>
                </a:solidFill>
              </a:rPr>
              <a:t>NXP002 (Inhaled Tranilast)</a:t>
            </a:r>
          </a:p>
        </p:txBody>
      </p:sp>
      <p:sp>
        <p:nvSpPr>
          <p:cNvPr id="14" name="TextBox 13"/>
          <p:cNvSpPr txBox="1"/>
          <p:nvPr/>
        </p:nvSpPr>
        <p:spPr>
          <a:xfrm>
            <a:off x="4103359" y="1481590"/>
            <a:ext cx="3109867" cy="2228815"/>
          </a:xfrm>
          <a:prstGeom prst="rect">
            <a:avLst/>
          </a:prstGeom>
          <a:noFill/>
        </p:spPr>
        <p:txBody>
          <a:bodyPr wrap="square" rtlCol="0">
            <a:spAutoFit/>
          </a:bodyPr>
          <a:lstStyle/>
          <a:p>
            <a:pPr marL="140400" indent="-140400">
              <a:spcBef>
                <a:spcPts val="400"/>
              </a:spcBef>
              <a:spcAft>
                <a:spcPts val="400"/>
              </a:spcAft>
              <a:buClr>
                <a:srgbClr val="00A1BC"/>
              </a:buClr>
              <a:buSzPct val="120000"/>
              <a:buFont typeface="Arial" panose="020B0604020202020204" pitchFamily="34" charset="0"/>
              <a:buChar char="•"/>
              <a:defRPr/>
            </a:pPr>
            <a:r>
              <a:rPr lang="en-US" sz="1100" dirty="0">
                <a:solidFill>
                  <a:schemeClr val="tx1">
                    <a:lumMod val="50000"/>
                    <a:lumOff val="50000"/>
                  </a:schemeClr>
                </a:solidFill>
                <a:ea typeface="Source Sans Pro" panose="020B0503030403020204" pitchFamily="34" charset="0"/>
              </a:rPr>
              <a:t>Potential novel inhaled treatment for IPF</a:t>
            </a:r>
          </a:p>
          <a:p>
            <a:pPr marL="140400" indent="-140400">
              <a:spcBef>
                <a:spcPts val="400"/>
              </a:spcBef>
              <a:spcAft>
                <a:spcPts val="400"/>
              </a:spcAft>
              <a:buClr>
                <a:srgbClr val="00A1BC"/>
              </a:buClr>
              <a:buSzPct val="120000"/>
              <a:buFont typeface="Arial" panose="020B0604020202020204" pitchFamily="34" charset="0"/>
              <a:buChar char="•"/>
              <a:defRPr/>
            </a:pPr>
            <a:r>
              <a:rPr lang="en-US" sz="1100" dirty="0">
                <a:solidFill>
                  <a:schemeClr val="tx1">
                    <a:lumMod val="50000"/>
                    <a:lumOff val="50000"/>
                  </a:schemeClr>
                </a:solidFill>
                <a:ea typeface="Source Sans Pro" panose="020B0503030403020204" pitchFamily="34" charset="0"/>
              </a:rPr>
              <a:t>Potential for Orphan Drug Designation</a:t>
            </a:r>
          </a:p>
          <a:p>
            <a:pPr marL="140400" indent="-140400">
              <a:spcBef>
                <a:spcPts val="400"/>
              </a:spcBef>
              <a:spcAft>
                <a:spcPts val="400"/>
              </a:spcAft>
              <a:buClr>
                <a:srgbClr val="00A1BC"/>
              </a:buClr>
              <a:buSzPct val="120000"/>
              <a:buFont typeface="Arial" panose="020B0604020202020204" pitchFamily="34" charset="0"/>
              <a:buChar char="•"/>
              <a:defRPr/>
            </a:pPr>
            <a:r>
              <a:rPr lang="en-US" sz="1100" dirty="0">
                <a:solidFill>
                  <a:schemeClr val="tx1">
                    <a:lumMod val="50000"/>
                    <a:lumOff val="50000"/>
                  </a:schemeClr>
                </a:solidFill>
                <a:ea typeface="Source Sans Pro" panose="020B0503030403020204" pitchFamily="34" charset="0"/>
              </a:rPr>
              <a:t>Tranilast originally marketed in Asia as oral drug for allergies; evidence supports its potential in fibrosis, including IPF</a:t>
            </a:r>
          </a:p>
          <a:p>
            <a:pPr marL="140400" indent="-140400">
              <a:spcBef>
                <a:spcPts val="400"/>
              </a:spcBef>
              <a:spcAft>
                <a:spcPts val="400"/>
              </a:spcAft>
              <a:buClr>
                <a:srgbClr val="00A1BC"/>
              </a:buClr>
              <a:buSzPct val="120000"/>
              <a:buFont typeface="Arial" panose="020B0604020202020204" pitchFamily="34" charset="0"/>
              <a:buChar char="•"/>
              <a:defRPr/>
            </a:pPr>
            <a:r>
              <a:rPr lang="en-US" sz="1100" dirty="0">
                <a:solidFill>
                  <a:schemeClr val="tx1">
                    <a:lumMod val="50000"/>
                    <a:lumOff val="50000"/>
                  </a:schemeClr>
                </a:solidFill>
                <a:ea typeface="Source Sans Pro" panose="020B0503030403020204" pitchFamily="34" charset="0"/>
              </a:rPr>
              <a:t>NFX discovered novel physical forms of tranilast</a:t>
            </a:r>
          </a:p>
          <a:p>
            <a:pPr marL="320400" indent="-136800">
              <a:spcBef>
                <a:spcPts val="300"/>
              </a:spcBef>
              <a:spcAft>
                <a:spcPts val="300"/>
              </a:spcAft>
              <a:buSzPct val="80000"/>
              <a:buFont typeface="Wingdings" charset="2"/>
              <a:buChar char="§"/>
              <a:defRPr/>
            </a:pPr>
            <a:r>
              <a:rPr lang="en-US" sz="1050" dirty="0">
                <a:solidFill>
                  <a:schemeClr val="tx1">
                    <a:lumMod val="50000"/>
                    <a:lumOff val="50000"/>
                  </a:schemeClr>
                </a:solidFill>
                <a:ea typeface="Source Sans Pro" panose="020B0503030403020204" pitchFamily="34" charset="0"/>
              </a:rPr>
              <a:t>Enables re-purposing for delivery by inhalation to the target organ (lungs), potentially enhancing efficacy and minimising side-effects</a:t>
            </a:r>
          </a:p>
          <a:p>
            <a:pPr marL="320400" indent="-136800">
              <a:spcBef>
                <a:spcPts val="300"/>
              </a:spcBef>
              <a:spcAft>
                <a:spcPts val="300"/>
              </a:spcAft>
              <a:buSzPct val="80000"/>
              <a:buFont typeface="Wingdings" charset="2"/>
              <a:buChar char="§"/>
              <a:defRPr/>
            </a:pPr>
            <a:r>
              <a:rPr lang="en-US" sz="1050" dirty="0">
                <a:solidFill>
                  <a:schemeClr val="tx1">
                    <a:lumMod val="50000"/>
                    <a:lumOff val="50000"/>
                  </a:schemeClr>
                </a:solidFill>
                <a:ea typeface="Source Sans Pro" panose="020B0503030403020204" pitchFamily="34" charset="0"/>
              </a:rPr>
              <a:t>Patent applications filed (one granted)</a:t>
            </a:r>
          </a:p>
        </p:txBody>
      </p:sp>
      <p:sp>
        <p:nvSpPr>
          <p:cNvPr id="2" name="Title 1"/>
          <p:cNvSpPr>
            <a:spLocks noGrp="1"/>
          </p:cNvSpPr>
          <p:nvPr>
            <p:ph type="title"/>
          </p:nvPr>
        </p:nvSpPr>
        <p:spPr/>
        <p:txBody>
          <a:bodyPr lIns="0" tIns="0" rIns="0" bIns="0" anchor="t" anchorCtr="0">
            <a:normAutofit/>
          </a:bodyPr>
          <a:lstStyle/>
          <a:p>
            <a:pPr algn="l"/>
            <a:r>
              <a:rPr lang="en-AU" sz="2400" spc="-30" dirty="0">
                <a:solidFill>
                  <a:srgbClr val="00A1BC"/>
                </a:solidFill>
              </a:rPr>
              <a:t>NXP002 (Inhaled Tranilast) in Idiopathic Pulmonary Fibrosis </a:t>
            </a:r>
            <a:endParaRPr lang="en-US" sz="2400" spc="-30" dirty="0">
              <a:solidFill>
                <a:srgbClr val="00A1BC"/>
              </a:solidFill>
            </a:endParaRPr>
          </a:p>
        </p:txBody>
      </p:sp>
      <p:sp>
        <p:nvSpPr>
          <p:cNvPr id="12" name="TextBox 11">
            <a:extLst>
              <a:ext uri="{FF2B5EF4-FFF2-40B4-BE49-F238E27FC236}">
                <a16:creationId xmlns:a16="http://schemas.microsoft.com/office/drawing/2014/main" id="{1F0B4CA5-DABC-48B6-AF82-4FE03979328A}"/>
              </a:ext>
            </a:extLst>
          </p:cNvPr>
          <p:cNvSpPr txBox="1"/>
          <p:nvPr/>
        </p:nvSpPr>
        <p:spPr>
          <a:xfrm>
            <a:off x="387265" y="3886606"/>
            <a:ext cx="6967140" cy="725456"/>
          </a:xfrm>
          <a:prstGeom prst="rect">
            <a:avLst/>
          </a:prstGeom>
          <a:solidFill>
            <a:srgbClr val="00A1BC">
              <a:alpha val="53000"/>
            </a:srgbClr>
          </a:solidFill>
          <a:ln>
            <a:noFill/>
          </a:ln>
        </p:spPr>
        <p:txBody>
          <a:bodyPr wrap="square" lIns="144000" bIns="93600">
            <a:spAutoFit/>
          </a:bodyPr>
          <a:lstStyle/>
          <a:p>
            <a:pPr lvl="0" defTabSz="914400">
              <a:defRPr/>
            </a:pPr>
            <a:r>
              <a:rPr lang="en-GB" sz="1400" b="1" dirty="0">
                <a:solidFill>
                  <a:schemeClr val="bg1"/>
                </a:solidFill>
                <a:latin typeface="+mj-lt"/>
                <a:ea typeface="Source Sans Pro" panose="020B0503030403020204" pitchFamily="34" charset="0"/>
              </a:rPr>
              <a:t>2 scenarios where an inhaled IPF treatment could add benefit to patients</a:t>
            </a:r>
          </a:p>
          <a:p>
            <a:pPr marL="171450" lvl="0" indent="-171450" defTabSz="914400">
              <a:buFont typeface="Arial"/>
              <a:buChar char="•"/>
              <a:defRPr/>
            </a:pPr>
            <a:r>
              <a:rPr lang="en-GB" sz="1200" dirty="0">
                <a:solidFill>
                  <a:schemeClr val="tx1">
                    <a:lumMod val="65000"/>
                    <a:lumOff val="35000"/>
                  </a:schemeClr>
                </a:solidFill>
                <a:latin typeface="+mj-lt"/>
                <a:ea typeface="Source Sans Pro" panose="020B0503030403020204" pitchFamily="34" charset="0"/>
              </a:rPr>
              <a:t>Added to Standard of Care (SOC)</a:t>
            </a:r>
          </a:p>
          <a:p>
            <a:pPr marL="171450" lvl="0" indent="-171450" defTabSz="914400">
              <a:buFont typeface="Arial"/>
              <a:buChar char="•"/>
              <a:defRPr/>
            </a:pPr>
            <a:r>
              <a:rPr lang="en-GB" sz="1200" dirty="0">
                <a:solidFill>
                  <a:schemeClr val="tx1">
                    <a:lumMod val="65000"/>
                    <a:lumOff val="35000"/>
                  </a:schemeClr>
                </a:solidFill>
                <a:latin typeface="+mj-lt"/>
                <a:ea typeface="Source Sans Pro" panose="020B0503030403020204" pitchFamily="34" charset="0"/>
              </a:rPr>
              <a:t>As monotherapy</a:t>
            </a:r>
          </a:p>
        </p:txBody>
      </p:sp>
      <p:sp>
        <p:nvSpPr>
          <p:cNvPr id="3" name="Slide Number Placeholder 2">
            <a:extLst>
              <a:ext uri="{FF2B5EF4-FFF2-40B4-BE49-F238E27FC236}">
                <a16:creationId xmlns:a16="http://schemas.microsoft.com/office/drawing/2014/main" id="{1D7658F9-8C51-40C1-899B-A618526655CB}"/>
              </a:ext>
            </a:extLst>
          </p:cNvPr>
          <p:cNvSpPr>
            <a:spLocks noGrp="1"/>
          </p:cNvSpPr>
          <p:nvPr>
            <p:ph type="sldNum" sz="quarter" idx="10"/>
          </p:nvPr>
        </p:nvSpPr>
        <p:spPr/>
        <p:txBody>
          <a:bodyPr/>
          <a:lstStyle/>
          <a:p>
            <a:fld id="{76A38E77-7C03-F640-80E2-C5C8807B5640}" type="slidenum">
              <a:rPr lang="en-US" smtClean="0"/>
              <a:t>8</a:t>
            </a:fld>
            <a:endParaRPr lang="en-US" dirty="0"/>
          </a:p>
        </p:txBody>
      </p:sp>
    </p:spTree>
    <p:extLst>
      <p:ext uri="{BB962C8B-B14F-4D97-AF65-F5344CB8AC3E}">
        <p14:creationId xmlns:p14="http://schemas.microsoft.com/office/powerpoint/2010/main" val="3159259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TotalTime>
  <Words>3435</Words>
  <Application>Microsoft Office PowerPoint</Application>
  <PresentationFormat>On-screen Show (16:9)</PresentationFormat>
  <Paragraphs>504</Paragraphs>
  <Slides>23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Source Sans Pro</vt:lpstr>
      <vt:lpstr>Wingdings</vt:lpstr>
      <vt:lpstr>Office Theme</vt:lpstr>
      <vt:lpstr>Custom Design</vt:lpstr>
      <vt:lpstr>PowerPoint Presentation</vt:lpstr>
      <vt:lpstr>Disclaimer</vt:lpstr>
      <vt:lpstr>Expertise in Repurposing Allows Nuformix to Maximise Commercial Opportunities</vt:lpstr>
      <vt:lpstr>Business highlights</vt:lpstr>
      <vt:lpstr>PowerPoint Presentation</vt:lpstr>
      <vt:lpstr>Nuformix Strategy </vt:lpstr>
      <vt:lpstr>Business Model</vt:lpstr>
      <vt:lpstr>Nuformix Pipeline</vt:lpstr>
      <vt:lpstr>NXP002 (Inhaled Tranilast) in Idiopathic Pulmonary Fibrosis </vt:lpstr>
      <vt:lpstr>IPF Disease Process and Physiology</vt:lpstr>
      <vt:lpstr>Significant Commercial Opportunity in IPF</vt:lpstr>
      <vt:lpstr>IPF attracts many deals in early clinical stage and more recently in preclinical stage (1)</vt:lpstr>
      <vt:lpstr>IPF attracts many deals in early clinical stage and more recently in preclinical stage (2)</vt:lpstr>
      <vt:lpstr>Preclinical Data Supports Potential of Tranilast in IPF</vt:lpstr>
      <vt:lpstr>NXP002 (Inhaled Tranilast) – Development Plan</vt:lpstr>
      <vt:lpstr>NXP001 (aprepitant)</vt:lpstr>
      <vt:lpstr>NXP004</vt:lpstr>
      <vt:lpstr>Recent Successful Placing and Use of Funds</vt:lpstr>
      <vt:lpstr>Summary</vt:lpstr>
      <vt:lpstr>Appendices</vt:lpstr>
      <vt:lpstr>Company Summary</vt:lpstr>
      <vt:lpstr>Repurposing examples – deals</vt:lpstr>
      <vt:lpstr>Repurposing examples – products</vt:lpstr>
    </vt:vector>
  </TitlesOfParts>
  <Company>WhiteLight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NXP002 (Inhaled Tranilast) in Idiopathic Pulmonary Fibrosis</dc:title>
  <dc:creator>Bradley Davis</dc:creator>
  <cp:lastModifiedBy>Anne Brindley</cp:lastModifiedBy>
  <cp:revision>239</cp:revision>
  <dcterms:created xsi:type="dcterms:W3CDTF">2021-02-09T12:13:06Z</dcterms:created>
  <dcterms:modified xsi:type="dcterms:W3CDTF">2021-06-14T13:41:47Z</dcterms:modified>
</cp:coreProperties>
</file>